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38" r:id="rId2"/>
    <p:sldId id="341" r:id="rId3"/>
    <p:sldId id="473" r:id="rId4"/>
    <p:sldId id="477" r:id="rId5"/>
    <p:sldId id="472" r:id="rId6"/>
    <p:sldId id="471" r:id="rId7"/>
    <p:sldId id="474" r:id="rId8"/>
    <p:sldId id="485" r:id="rId9"/>
    <p:sldId id="478" r:id="rId10"/>
    <p:sldId id="481" r:id="rId11"/>
    <p:sldId id="479" r:id="rId12"/>
    <p:sldId id="487" r:id="rId13"/>
    <p:sldId id="476" r:id="rId14"/>
    <p:sldId id="482" r:id="rId15"/>
    <p:sldId id="486" r:id="rId16"/>
    <p:sldId id="465" r:id="rId17"/>
    <p:sldId id="475" r:id="rId18"/>
    <p:sldId id="484" r:id="rId19"/>
    <p:sldId id="483" r:id="rId20"/>
  </p:sldIdLst>
  <p:sldSz cx="12192000" cy="6858000"/>
  <p:notesSz cx="6858000" cy="9144000"/>
  <p:custDataLst>
    <p:tags r:id="rId2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36C517-5D84-E20E-563E-0D60690AC595}" name="Ballin, Annika" initials="BA" userId="S::annika.ballin@ikts.fraunhofer.de::d111a0c7-76ec-4656-ba3d-e75e9eefad6b" providerId="AD"/>
  <p188:author id="{5B194A73-59BC-1567-9377-2998290A54F4}" name="Tran, David" initials="TD" userId="S::david.tran@ikts.fraunhofer.de::c6b800dc-10d9-4ccf-b712-e3c3a1ac7e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BE8ED"/>
    <a:srgbClr val="179C7D"/>
    <a:srgbClr val="09B2AC"/>
    <a:srgbClr val="FF9900"/>
    <a:srgbClr val="D2DDE3"/>
    <a:srgbClr val="7A3A3A"/>
    <a:srgbClr val="00779A"/>
    <a:srgbClr val="1C768F"/>
    <a:srgbClr val="014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3" autoAdjust="0"/>
    <p:restoredTop sz="85553" autoAdjust="0"/>
  </p:normalViewPr>
  <p:slideViewPr>
    <p:cSldViewPr snapToGrid="0" showGuides="1">
      <p:cViewPr varScale="1">
        <p:scale>
          <a:sx n="73" d="100"/>
          <a:sy n="73" d="100"/>
        </p:scale>
        <p:origin x="120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67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028EFDA-A75E-49AB-9C1C-E96D5D8201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DB3184-593B-4E78-B58C-DA62E4A2A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1B798-6D2C-417B-AF46-ECB70983C15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15F87B-7E94-4DDB-9703-3B62B77C5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C9CA73-2501-4D43-9D8D-E09D9E3F3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1251-5CB6-4896-AAF1-C5E7C80339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4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A665-AB63-487C-A689-A96D5AA0C86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5821" y="1143000"/>
            <a:ext cx="3946358" cy="221982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29F0A-9DE2-44AB-9A84-CC28BAF7B3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6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kern="1200">
        <a:solidFill>
          <a:schemeClr val="accent1"/>
        </a:solidFill>
        <a:latin typeface="+mj-lt"/>
        <a:ea typeface="+mn-ea"/>
        <a:cs typeface="+mn-cs"/>
      </a:defRPr>
    </a:lvl1pPr>
    <a:lvl2pPr marL="180975" indent="-180975" algn="l" defTabSz="914400" rtl="0" eaLnBrk="1" latinLnBrk="0" hangingPunct="1">
      <a:buClr>
        <a:schemeClr val="accent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740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808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836283"/>
            <a:ext cx="5916612" cy="3148592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983B20-CF3E-4EB7-8ABD-887696F49A4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57EE93A5-D765-46A5-9FE0-2112C7E5D7CD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758628-A8B7-4C0C-9D76-AB8C368362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93D0D8-808F-4B9D-9E74-3D2864287D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7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2/3 randabfa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33059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00213"/>
            <a:ext cx="6794500" cy="4457904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6723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Zahl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Kapitelüberschrift, Frutiger LT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Com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Bold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, 16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pt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CF3FD1A-1D27-41F1-9CA0-1DB93D823F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9FC50E3-48AC-4447-BFA2-3B9B958D872A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E2CAD830-41D2-49E6-9A6C-8B30840C61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1C2822D-ACBC-46C4-BC5F-37D1A4BC04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49B4F5-3985-40FA-BB6F-4069C03E5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3413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eschreibun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322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4" y="1700213"/>
            <a:ext cx="6315075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1622533"/>
          </a:xfrm>
          <a:gradFill flip="none" rotWithShape="1">
            <a:gsLst>
              <a:gs pos="34000">
                <a:srgbClr val="1C768F">
                  <a:alpha val="94902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lnSpc>
                <a:spcPts val="2420"/>
              </a:lnSpc>
              <a:spcAft>
                <a:spcPts val="0"/>
              </a:spcAft>
              <a:defRPr sz="28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 b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Kapitelüberschrift, Frutiger </a:t>
            </a:r>
            <a:r>
              <a:rPr lang="de-DE" dirty="0" err="1"/>
              <a:t>Bold</a:t>
            </a:r>
            <a:r>
              <a:rPr lang="de-DE" dirty="0"/>
              <a:t> 20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Frutiger LT </a:t>
            </a:r>
            <a:r>
              <a:rPr lang="de-DE" dirty="0" err="1"/>
              <a:t>Com</a:t>
            </a:r>
            <a:r>
              <a:rPr lang="de-DE" dirty="0"/>
              <a:t> Light 16 </a:t>
            </a:r>
            <a:r>
              <a:rPr lang="de-DE" dirty="0" err="1"/>
              <a:t>pt</a:t>
            </a:r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7475347-60C7-4275-87BB-E0A043A5396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8D9B34-6489-43D1-9301-41B9447E9F65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262368A1-9617-47E7-A038-2429D81091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CAF98EC-E908-46DA-A386-F0D4232D41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0B162-5CE1-4081-9F76-7824B5C171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91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F8DCC3F-E343-4E3F-B16A-B6051F15F1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151957"/>
          </a:xfrm>
          <a:prstGeom prst="rect">
            <a:avLst/>
          </a:prstGeom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657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3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Kapitelnummer 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75AC2F-D644-43D9-B982-47D14AE5066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B2D732-DFF4-42DD-A6F8-7B724BFDDDC0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6" name="Copyright Fraunhofer">
            <a:extLst>
              <a:ext uri="{FF2B5EF4-FFF2-40B4-BE49-F238E27FC236}">
                <a16:creationId xmlns:a16="http://schemas.microsoft.com/office/drawing/2014/main" id="{F09CF1CB-7C21-4B1B-8641-DD8AC9A83C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71B0-9D5B-4CFF-97F3-7D9E421F2D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69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82447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0EB8D40A-176A-4C73-94E8-E4F599039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158116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5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Kapitelnummer 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r>
              <a:rPr lang="de-DE" dirty="0"/>
              <a:t>,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AD05C7-382B-438D-B349-2F1CC8C2BC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DDCB87A-9515-4521-8149-B355BE27B1E3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6" name="Copyright Fraunhofer">
            <a:extLst>
              <a:ext uri="{FF2B5EF4-FFF2-40B4-BE49-F238E27FC236}">
                <a16:creationId xmlns:a16="http://schemas.microsoft.com/office/drawing/2014/main" id="{F4113842-5E3F-4997-8349-B76EB457E5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428535-A26E-4A75-A2D0-95960DB6BC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60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2164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DBBD9DA-78F9-4E62-A16F-A3EAEE48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AAD9-E8EC-41FB-A2A5-0FA335BBC214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9" name="Copyright Fraunhofer">
            <a:extLst>
              <a:ext uri="{FF2B5EF4-FFF2-40B4-BE49-F238E27FC236}">
                <a16:creationId xmlns:a16="http://schemas.microsoft.com/office/drawing/2014/main" id="{68024DD5-D614-4E40-8330-76F9312A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4063AB9-A95E-44E6-BF4C-CF298331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54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9BFEDD4-0A61-4DAA-847E-5542C0836B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70035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3A3249-3413-4CB5-A695-6373FE34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05953-A761-4764-8A2D-22305BC8FD01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97173DEC-80BC-41B9-97B7-7718E8E2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A71267-E3FD-4A93-BE1B-8DD36105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153CC-8B9B-4F23-A87D-CDC7D540D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AA71AE-8A22-4F1C-8598-F96615B92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F587FD1-7E1D-43C5-AEEB-11FB82BEE6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288" y="1703388"/>
            <a:ext cx="3492500" cy="2640595"/>
          </a:xfrm>
        </p:spPr>
        <p:txBody>
          <a:bodyPr/>
          <a:lstStyle>
            <a:lvl9pPr>
              <a:buAutoNum type="arabicPeriod"/>
              <a:defRPr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D288D47-B1E2-4566-B8EC-6D108A695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0075" y="1703388"/>
            <a:ext cx="3492500" cy="274002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8218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78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61F0DBA5-C1B0-44DC-A359-F53055D1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531C-FCAC-41BF-BD28-5CEF01A74C3D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13" name="Copyright Fraunhofer">
            <a:extLst>
              <a:ext uri="{FF2B5EF4-FFF2-40B4-BE49-F238E27FC236}">
                <a16:creationId xmlns:a16="http://schemas.microsoft.com/office/drawing/2014/main" id="{3A411D1E-2AF9-4CC5-AEC7-0C6DF157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28F296-FF06-4CDF-A47F-F729AA31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C0110F-2625-4571-AE19-B8D78EAA1F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EF34A9-6B75-4492-8A12-35A87E55C8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2520950" cy="2932112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310D88-98AF-4753-BFFB-0D7937A972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663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ED3F47-FB9A-471A-8A6D-C6AC2320A9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5388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4C0EBAA-DEB8-42ED-9FF0-97A1433AEB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91625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7060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pos="2139" userDrawn="1">
          <p15:clr>
            <a:srgbClr val="FBAE40"/>
          </p15:clr>
        </p15:guide>
        <p15:guide id="4" pos="1890" userDrawn="1">
          <p15:clr>
            <a:srgbClr val="FBAE40"/>
          </p15:clr>
        </p15:guide>
        <p15:guide id="5" pos="5541" userDrawn="1">
          <p15:clr>
            <a:srgbClr val="FBAE40"/>
          </p15:clr>
        </p15:guide>
        <p15:guide id="6" pos="579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33CE2A8B-DF0C-4ED8-B188-C82210FB66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2440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593715C-3DC0-4E6F-AC38-9875A9DF0C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0"/>
            <a:ext cx="5916612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EB5820C-E708-4B83-B2D5-A17747D22E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0D16690-2A4A-4875-9983-160126CBCDA2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D2144230-B8EC-476B-931A-D0CD27889E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1FBFD26-99E1-4A8F-A74A-F6ADF2E2D8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DB4C6-EB43-4DAF-85FB-3D5502FB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5437188" cy="382733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8F142-8C02-4935-B629-B6251A26C1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5437188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4FD108-BE77-4119-8953-7B3B60E98A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8808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D3ED57BE-37A9-4D96-8E88-2396C11862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1807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1458B9F-36A1-41C9-BED5-48660CBF7B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0075" y="0"/>
            <a:ext cx="3971925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A55FE10-1600-4EC9-BD53-2AD0F1FF5A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24EEB05-2057-4BAB-84B6-18A7A9D3887C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3F46C379-14E1-4C3E-81B3-2514BD91D6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983DEDE-C1BC-4CFF-B990-BF9CE174A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F28B4-14C0-46CF-91E6-E56862CB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7345363" cy="382733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E1F331-B496-4BC0-8505-F35F3C57A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7345363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813626-B371-440A-B685-32C7597133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D2D81B-2964-4DEB-9973-66C95A1B00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2288" y="1703388"/>
            <a:ext cx="3492500" cy="261937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4584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1608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42AEA7-0D8C-4AD8-8EEC-63FF8206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8E2F-2E1A-4D4D-901F-907E7C0DEBB6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3BFD0A8D-1DCE-43F0-A5E3-4221FF17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CF9D-E06C-44A3-9743-D9D200F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83814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0905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02996"/>
            <a:ext cx="5916612" cy="2981879"/>
          </a:xfrm>
          <a:gradFill flip="none" rotWithShape="1">
            <a:gsLst>
              <a:gs pos="34000">
                <a:srgbClr val="1D7790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68778D-8BC8-464B-A800-1D1791A3726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CF90B594-2AF4-4FAB-B3B1-B3670194D86B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260CBB-BBBF-4BD2-A2B2-E16FB43BCE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9F131B-2B68-425B-8FFF-8D359E0D5D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23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9292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42AEA7-0D8C-4AD8-8EEC-63FF8206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07B43-A2EB-480D-B516-8569123A8F1D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3BFD0A8D-1DCE-43F0-A5E3-4221FF17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CF9D-E06C-44A3-9743-D9D200F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16013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1888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700213"/>
            <a:ext cx="5437188" cy="2640595"/>
          </a:xfrm>
        </p:spPr>
        <p:txBody>
          <a:bodyPr numCol="1" spcCol="360000"/>
          <a:lstStyle>
            <a:lvl5pPr>
              <a:defRPr/>
            </a:lvl5pPr>
            <a:lvl8pPr>
              <a:buAutoNum type="arabicPeriod"/>
              <a:defRPr/>
            </a:lvl8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A80A6E1-2019-439E-8E86-0046D913F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183B8E-0297-4672-A9C9-3644F78962E1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F3CF5D9C-18A9-4FD1-BF61-90B1DF40D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C7C1689-11E8-41AB-9458-DE44740E23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AB49C-1F4E-4EF1-AAF8-5D9B08CE01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2979DCD-35B3-46F6-8E1A-F75179508D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5388" y="1700213"/>
            <a:ext cx="5437187" cy="2640595"/>
          </a:xfrm>
        </p:spPr>
        <p:txBody>
          <a:bodyPr numCol="1"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0333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2174C6A4-3B89-4478-A08C-B54D082B38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7443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700213"/>
            <a:ext cx="5437188" cy="3085204"/>
          </a:xfrm>
        </p:spPr>
        <p:txBody>
          <a:bodyPr numCol="1" spcCol="360000"/>
          <a:lstStyle>
            <a:lvl1pPr>
              <a:lnSpc>
                <a:spcPct val="110000"/>
              </a:lnSpc>
              <a:spcAft>
                <a:spcPts val="2200"/>
              </a:spcAft>
              <a:defRPr sz="1800"/>
            </a:lvl1pPr>
            <a:lvl2pPr>
              <a:lnSpc>
                <a:spcPct val="110000"/>
              </a:lnSpc>
              <a:spcAft>
                <a:spcPts val="2200"/>
              </a:spcAft>
              <a:defRPr sz="1600"/>
            </a:lvl2pPr>
            <a:lvl3pPr>
              <a:lnSpc>
                <a:spcPct val="110000"/>
              </a:lnSpc>
              <a:defRPr sz="1600"/>
            </a:lvl3pPr>
            <a:lvl4pPr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 sz="1600"/>
            </a:lvl5pPr>
            <a:lvl6pPr>
              <a:lnSpc>
                <a:spcPct val="110000"/>
              </a:lnSpc>
              <a:defRPr sz="1600"/>
            </a:lvl6pPr>
            <a:lvl7pPr>
              <a:lnSpc>
                <a:spcPct val="110000"/>
              </a:lnSpc>
              <a:defRPr sz="1600"/>
            </a:lvl7pPr>
            <a:lvl8pPr>
              <a:lnSpc>
                <a:spcPct val="110000"/>
              </a:lnSpc>
              <a:buAutoNum type="arabicPeriod"/>
              <a:defRPr sz="1600"/>
            </a:lvl8pPr>
            <a:lvl9pPr>
              <a:lnSpc>
                <a:spcPct val="110000"/>
              </a:lnSpc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318EBD9-F5F5-405C-9B19-55E93DB7BE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82F6C1-6E87-45DB-A1DE-E44572C75F6F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A65BD112-D0DA-4A2E-BD97-424BCF96C4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8D657B-7546-4822-9986-D77847487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B913C0-DAEC-4E03-BE28-C93BE7F20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DDDE3BD-D7C5-4F7F-8E5F-2F194BD44F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5388" y="1700213"/>
            <a:ext cx="5516562" cy="3020314"/>
          </a:xfrm>
        </p:spPr>
        <p:txBody>
          <a:bodyPr numCol="1"/>
          <a:lstStyle>
            <a:lvl1pPr>
              <a:lnSpc>
                <a:spcPct val="110000"/>
              </a:lnSpc>
              <a:spcAft>
                <a:spcPts val="2200"/>
              </a:spcAft>
              <a:defRPr sz="1800"/>
            </a:lvl1pPr>
            <a:lvl2pPr>
              <a:lnSpc>
                <a:spcPct val="110000"/>
              </a:lnSpc>
              <a:spcAft>
                <a:spcPts val="2200"/>
              </a:spcAft>
              <a:defRPr sz="1600"/>
            </a:lvl2pPr>
            <a:lvl3pPr>
              <a:lnSpc>
                <a:spcPct val="110000"/>
              </a:lnSpc>
              <a:defRPr sz="1600"/>
            </a:lvl3pPr>
            <a:lvl4pPr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 sz="1600"/>
            </a:lvl5pPr>
            <a:lvl6pPr>
              <a:lnSpc>
                <a:spcPct val="110000"/>
              </a:lnSpc>
              <a:defRPr sz="1600"/>
            </a:lvl6pPr>
            <a:lvl7pPr>
              <a:lnSpc>
                <a:spcPct val="110000"/>
              </a:lnSpc>
              <a:defRPr sz="1600"/>
            </a:lvl7pPr>
            <a:lvl8pPr>
              <a:lnSpc>
                <a:spcPct val="110000"/>
              </a:lnSpc>
              <a:defRPr sz="1600"/>
            </a:lvl8pPr>
            <a:lvl9pPr>
              <a:lnSpc>
                <a:spcPct val="110000"/>
              </a:lnSpc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9527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2209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DC8D38B-C18B-45D1-977E-43D6AADFE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700213"/>
            <a:ext cx="5916613" cy="4284662"/>
          </a:xfrm>
          <a:gradFill flip="none" rotWithShape="1">
            <a:gsLst>
              <a:gs pos="34000">
                <a:srgbClr val="1E7992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288000" rIns="288000" bIns="288000" numCol="1" spcCol="360000">
            <a:noAutofit/>
          </a:bodyPr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20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buAutoNum type="arabicPeriod"/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4F9B75C-F431-4271-A789-357B552F1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1700213"/>
            <a:ext cx="5437187" cy="277729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7C33152-44C8-4D5F-8A14-F5A77C4509A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D1CC91D-E254-43FB-BEF4-27EA9CF9CCBB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E4293628-7C4E-4B40-9C44-4455388844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82CBCEFF-ED55-43F4-840E-11635FF54F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0EAC44-6B23-48D7-9382-254ECE95C3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6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82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30FDEE22-4D74-4924-86C5-CF41B7A9F583}"/>
              </a:ext>
            </a:extLst>
          </p:cNvPr>
          <p:cNvSpPr/>
          <p:nvPr userDrawn="1"/>
        </p:nvSpPr>
        <p:spPr bwMode="gray">
          <a:xfrm>
            <a:off x="479425" y="1206230"/>
            <a:ext cx="473886" cy="875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accent2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accent2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 b="0">
                <a:solidFill>
                  <a:schemeClr val="accent2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de-DE" dirty="0"/>
              <a:t>Zitat</a:t>
            </a:r>
          </a:p>
          <a:p>
            <a:pPr lvl="1"/>
            <a:r>
              <a:rPr lang="de-DE" dirty="0"/>
              <a:t>Name des Autors</a:t>
            </a:r>
          </a:p>
          <a:p>
            <a:pPr lvl="2"/>
            <a:r>
              <a:rPr lang="de-DE" dirty="0"/>
              <a:t>Position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0F5BB5-7863-4504-94A4-F39A72E20BF2}"/>
              </a:ext>
            </a:extLst>
          </p:cNvPr>
          <p:cNvGrpSpPr/>
          <p:nvPr userDrawn="1"/>
        </p:nvGrpSpPr>
        <p:grpSpPr>
          <a:xfrm>
            <a:off x="621507" y="476249"/>
            <a:ext cx="1266824" cy="1028701"/>
            <a:chOff x="621507" y="476249"/>
            <a:chExt cx="1266824" cy="1028701"/>
          </a:xfrm>
        </p:grpSpPr>
        <p:sp>
          <p:nvSpPr>
            <p:cNvPr id="3" name="Pfeil: Chevron 2">
              <a:extLst>
                <a:ext uri="{FF2B5EF4-FFF2-40B4-BE49-F238E27FC236}">
                  <a16:creationId xmlns:a16="http://schemas.microsoft.com/office/drawing/2014/main" id="{80955E3B-8357-4836-8592-3039D01F1391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8245CA0A-C731-43B3-A4D1-99935FA2DE2F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285A88-12D6-4461-A4C7-1D177C10FE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60E1ED-98D2-48D3-90E4-5FEB885B8EAA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C3B39-287A-4DC2-86D1-47762D2F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A36F7860-0DEC-4D26-A4CA-9345FD189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22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5574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5AD49B5-73A6-4C2A-8588-DD0F8943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6150768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bg1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 dirty="0"/>
              <a:t>Zitat</a:t>
            </a:r>
          </a:p>
          <a:p>
            <a:pPr lvl="1"/>
            <a:r>
              <a:rPr lang="de-DE" dirty="0"/>
              <a:t>Name des Autors</a:t>
            </a:r>
          </a:p>
          <a:p>
            <a:pPr lvl="2"/>
            <a:r>
              <a:rPr lang="de-DE" dirty="0"/>
              <a:t>Position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E2E23E-A04B-4A3C-9731-269F09B361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6C6142-740E-45D1-8689-26EE19FEB984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17" name="Copyright Fraunhofer">
            <a:extLst>
              <a:ext uri="{FF2B5EF4-FFF2-40B4-BE49-F238E27FC236}">
                <a16:creationId xmlns:a16="http://schemas.microsoft.com/office/drawing/2014/main" id="{7BF1A88B-92B6-448D-B293-70A607B265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320B56D-3BA0-4D7D-91B3-67F9A11E4A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42B2AF3-B72B-4E51-98E8-276E33E081FB}"/>
              </a:ext>
            </a:extLst>
          </p:cNvPr>
          <p:cNvGrpSpPr/>
          <p:nvPr userDrawn="1"/>
        </p:nvGrpSpPr>
        <p:grpSpPr>
          <a:xfrm>
            <a:off x="621507" y="476249"/>
            <a:ext cx="1266824" cy="1028701"/>
            <a:chOff x="621507" y="476249"/>
            <a:chExt cx="1266824" cy="1028701"/>
          </a:xfrm>
          <a:solidFill>
            <a:schemeClr val="bg1"/>
          </a:solidFill>
        </p:grpSpPr>
        <p:sp>
          <p:nvSpPr>
            <p:cNvPr id="21" name="Pfeil: Chevron 20">
              <a:extLst>
                <a:ext uri="{FF2B5EF4-FFF2-40B4-BE49-F238E27FC236}">
                  <a16:creationId xmlns:a16="http://schemas.microsoft.com/office/drawing/2014/main" id="{A9E48764-AC81-446C-B62C-88A8F03B3803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Pfeil: Chevron 21">
              <a:extLst>
                <a:ext uri="{FF2B5EF4-FFF2-40B4-BE49-F238E27FC236}">
                  <a16:creationId xmlns:a16="http://schemas.microsoft.com/office/drawing/2014/main" id="{14C3BCAC-351B-4AFA-8D18-F61D609E40E4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162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8667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4114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09F1F2-5AE7-4500-87D3-FAD916B3136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E09371CB-E302-4111-B4B5-8E12DA46FAA5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9D760A-5328-4251-ACFF-CB470EE3471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FC189F-C42A-4071-BC47-28A29172D1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02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ha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430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D3F48CE-72D6-4312-9E4E-63E50B50038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3372F748-8109-4A29-B583-A066012C4D7D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83046E-333C-49E5-BC21-4B96362580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6BEE77-0380-4FD0-A81C-71B6A50C65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301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197DE11-A966-449E-A5FD-31979AF34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31679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700213"/>
            <a:ext cx="5916612" cy="3848489"/>
          </a:xfrm>
          <a:noFill/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  <a:p>
            <a:pPr lvl="3"/>
            <a:endParaRPr lang="pt-BR" dirty="0"/>
          </a:p>
          <a:p>
            <a:pPr lvl="3"/>
            <a:r>
              <a:rPr lang="pt-BR" dirty="0"/>
              <a:t>Fraunhofer XYZ</a:t>
            </a:r>
          </a:p>
          <a:p>
            <a:pPr lvl="3"/>
            <a:r>
              <a:rPr lang="pt-BR" dirty="0"/>
              <a:t>Straße XY</a:t>
            </a:r>
          </a:p>
          <a:p>
            <a:pPr lvl="3"/>
            <a:r>
              <a:rPr lang="pt-BR" dirty="0"/>
              <a:t>12345 Stadt</a:t>
            </a:r>
          </a:p>
          <a:p>
            <a:pPr lvl="3"/>
            <a:r>
              <a:rPr lang="pt-BR" dirty="0"/>
              <a:t>www.fraunhofer.de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313C52-2525-4A5D-916B-98841273CAD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1B6CA89E-B8B7-4854-9106-BFC89DFBD29B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19F9CA-C990-4FAF-BBA2-C37D042E4F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B3BB0E-EF1D-44E5-9391-ED9E79F83D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431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20813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11F1A574-59A7-4800-855F-6C927C3EF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255355"/>
            <a:ext cx="11233149" cy="2998000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66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7200"/>
              </a:lnSpc>
              <a:spcAft>
                <a:spcPts val="1600"/>
              </a:spcAft>
              <a:defRPr sz="85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ts val="208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Vielen Dank für Ihre Aufmerksamkeit</a:t>
            </a:r>
          </a:p>
          <a:p>
            <a:pPr lvl="1"/>
            <a:r>
              <a:rPr lang="de-DE" dirty="0"/>
              <a:t>—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614564-45F3-43F4-A781-81B474E1C1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3C1C8DC0-4F59-40FC-B15B-8E052AFB7B36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B5AC9A-7737-4C1C-B583-AD4EA4DAE9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19D1C-ADAC-4933-80BD-01165FF9D2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4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439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974270"/>
            <a:ext cx="5916612" cy="3010605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640"/>
              </a:lnSpc>
              <a:spcAft>
                <a:spcPts val="120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184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klein, Frutiger LT </a:t>
            </a:r>
            <a:r>
              <a:rPr lang="de-DE" dirty="0" err="1"/>
              <a:t>Com</a:t>
            </a:r>
            <a:r>
              <a:rPr lang="de-DE" dirty="0"/>
              <a:t> Light, 24 </a:t>
            </a:r>
            <a:r>
              <a:rPr lang="de-DE" dirty="0" err="1"/>
              <a:t>pt</a:t>
            </a:r>
            <a:br>
              <a:rPr lang="de-DE" dirty="0"/>
            </a:br>
            <a:r>
              <a:rPr lang="de-DE" dirty="0"/>
              <a:t>max. 3 Zeilen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4FAF97-8E98-4493-977E-6FEDC5291BD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ECE554A5-86BA-4160-89DE-052EDD3E86C2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0CB561-9F99-4288-90CE-88D602D52C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596121-908B-4B59-963A-E95F7A8684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981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22300" y="476823"/>
            <a:ext cx="10944000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dirty="0"/>
              <a:t>Agenda/Add Title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endParaRPr lang="de-DE" noProof="0" dirty="0"/>
          </a:p>
        </p:txBody>
      </p:sp>
      <p:sp>
        <p:nvSpPr>
          <p:cNvPr id="4" name="Line 12"/>
          <p:cNvSpPr>
            <a:spLocks noChangeShapeType="1"/>
          </p:cNvSpPr>
          <p:nvPr userDrawn="1"/>
        </p:nvSpPr>
        <p:spPr bwMode="auto">
          <a:xfrm flipV="1">
            <a:off x="622300" y="406800"/>
            <a:ext cx="109440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8"/>
          <p:cNvSpPr>
            <a:spLocks noChangeShapeType="1"/>
          </p:cNvSpPr>
          <p:nvPr userDrawn="1"/>
        </p:nvSpPr>
        <p:spPr bwMode="auto">
          <a:xfrm>
            <a:off x="624000" y="1558800"/>
            <a:ext cx="10944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22301" y="1773238"/>
            <a:ext cx="10945700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 dirty="0"/>
              <a:t>Add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">
            <a:extLst>
              <a:ext uri="{FF2B5EF4-FFF2-40B4-BE49-F238E27FC236}">
                <a16:creationId xmlns:a16="http://schemas.microsoft.com/office/drawing/2014/main" id="{58B692D2-6B2F-141D-88C8-9D2D28D378AC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88048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FCE34DEE-AC2B-4EB0-9D36-F62E009F9EE9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7" name="Copyright Fraunhofer">
            <a:extLst>
              <a:ext uri="{FF2B5EF4-FFF2-40B4-BE49-F238E27FC236}">
                <a16:creationId xmlns:a16="http://schemas.microsoft.com/office/drawing/2014/main" id="{D695CD22-6B8A-FC72-ABCE-E34261E2F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8" name="Informationsklassifizierung">
            <a:extLst>
              <a:ext uri="{FF2B5EF4-FFF2-40B4-BE49-F238E27FC236}">
                <a16:creationId xmlns:a16="http://schemas.microsoft.com/office/drawing/2014/main" id="{0179BB05-15D1-3308-D37C-CE58409B860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73847" y="6455836"/>
            <a:ext cx="1444306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b="1" dirty="0">
                <a:latin typeface="+mj-lt"/>
              </a:rPr>
              <a:t>- </a:t>
            </a:r>
            <a:r>
              <a:rPr lang="de-DE" sz="800" b="1" noProof="0" dirty="0">
                <a:latin typeface="+mj-lt"/>
              </a:rPr>
              <a:t>Public</a:t>
            </a:r>
            <a:r>
              <a:rPr lang="en-US" sz="800" b="1" dirty="0">
                <a:latin typeface="+mj-lt"/>
              </a:rPr>
              <a:t> -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F0AD198-6EA9-A1FE-FBD7-9AD4C6F5D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35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2300" y="334800"/>
            <a:ext cx="10944000" cy="369332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en-US" dirty="0" err="1"/>
              <a:t>Inhalt</a:t>
            </a:r>
            <a:r>
              <a:rPr lang="en-US" dirty="0"/>
              <a:t>/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2300" y="1773238"/>
            <a:ext cx="10944000" cy="42481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1270801C-C2C0-DB2E-50DB-2D6E1FA46013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88048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DEC38B7E-8BB4-466B-AC00-1F3DE3C728AD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5" name="Copyright Fraunhofer">
            <a:extLst>
              <a:ext uri="{FF2B5EF4-FFF2-40B4-BE49-F238E27FC236}">
                <a16:creationId xmlns:a16="http://schemas.microsoft.com/office/drawing/2014/main" id="{78F021E6-C1EA-95C2-C514-E466E0807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6" name="Informationsklassifizierung">
            <a:extLst>
              <a:ext uri="{FF2B5EF4-FFF2-40B4-BE49-F238E27FC236}">
                <a16:creationId xmlns:a16="http://schemas.microsoft.com/office/drawing/2014/main" id="{27FC0D82-A7C1-77EB-7A02-0D3E5CD0DC1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73847" y="6455836"/>
            <a:ext cx="1444306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b="1" dirty="0">
                <a:latin typeface="+mj-lt"/>
              </a:rPr>
              <a:t>- </a:t>
            </a:r>
            <a:r>
              <a:rPr lang="de-DE" sz="800" b="1" noProof="0" dirty="0">
                <a:latin typeface="+mj-lt"/>
              </a:rPr>
              <a:t>Public</a:t>
            </a:r>
            <a:r>
              <a:rPr lang="en-US" sz="800" b="1" dirty="0">
                <a:latin typeface="+mj-lt"/>
              </a:rPr>
              <a:t> -</a:t>
            </a:r>
          </a:p>
        </p:txBody>
      </p:sp>
      <p:sp>
        <p:nvSpPr>
          <p:cNvPr id="7" name="Foliennummernplatzhalter 8">
            <a:extLst>
              <a:ext uri="{FF2B5EF4-FFF2-40B4-BE49-F238E27FC236}">
                <a16:creationId xmlns:a16="http://schemas.microsoft.com/office/drawing/2014/main" id="{D7BADDB5-7920-6683-61A4-33153A176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1537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38390"/>
            <a:ext cx="5916612" cy="2946485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2800"/>
              </a:lnSpc>
              <a:spcAft>
                <a:spcPts val="48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lang="de-DE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klein, Frutiger LT </a:t>
            </a:r>
            <a:r>
              <a:rPr lang="de-DE" dirty="0" err="1"/>
              <a:t>Com</a:t>
            </a:r>
            <a:r>
              <a:rPr lang="de-DE" dirty="0"/>
              <a:t> Light,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arem</a:t>
            </a:r>
            <a:r>
              <a:rPr lang="de-DE" dirty="0"/>
              <a:t> max. 3 Zeilen</a:t>
            </a:r>
          </a:p>
          <a:p>
            <a:pPr marL="0" lvl="3" indent="0" algn="l" defTabSz="914400" rtl="0" eaLnBrk="1" latinLnBrk="0" hangingPunct="1">
              <a:lnSpc>
                <a:spcPts val="1840"/>
              </a:lnSpc>
              <a:spcBef>
                <a:spcPts val="184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26C9846-D78A-41C2-B9DE-AAB4647AB0B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F7474488-697E-4014-A175-08E5D8C78FCD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8AD9C8-2824-4897-945F-4A8A1D2456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1209F8-6861-41DE-A5C0-5C8F5AB39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5440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524025"/>
            <a:ext cx="7824783" cy="2981879"/>
          </a:xfrm>
          <a:gradFill flip="none" rotWithShape="1">
            <a:gsLst>
              <a:gs pos="34000">
                <a:srgbClr val="1E7992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5719AE-30B8-45EA-B80C-409CF4F2B2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43562777-BC89-41A8-8ABD-AD82EA7A1C5A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BC588A-DC32-4D84-AD10-E7DF3D9A9C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CB5C3E-E47D-427A-AA11-CB39E0BAF28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9587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357312"/>
            <a:ext cx="7824787" cy="3148592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4204C2-4248-49B0-B888-AEDE5C87E88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6341B6FC-CAF5-4DDB-AC59-DE01F4C43621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96C33-84D5-4891-A511-A73F2EF90E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DE090B-8EDC-46F6-A07B-49E25523BD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50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0274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7C751A8B-7DD1-4C74-A6D8-AE2E6694A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90309"/>
            <a:ext cx="11712574" cy="2494566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71DDCE-8584-473E-89A6-4E1C8FE4FE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0DA5F4-2DA6-447A-999F-96B9A95B7874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F76422-6FC9-4F77-8DC2-9370AFAFE8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BD116-D531-4394-B940-E1E0CD4B01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9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6599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11F1A574-59A7-4800-855F-6C927C3EF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323596"/>
            <a:ext cx="11712575" cy="2661279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C68886-21F8-4FFB-8201-7F0BA6565D6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7E029BE4-305B-42EB-AD1C-E9EC1392D5A4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BD0276-DAC0-4256-A958-3D3DD10E633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696E82-453E-4196-8BCD-BF982D2641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0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4060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7878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Zahl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Kapitelüberschrift, Frutiger LT </a:t>
            </a:r>
            <a:r>
              <a:rPr lang="de-DE" dirty="0" err="1"/>
              <a:t>Com</a:t>
            </a:r>
            <a:r>
              <a:rPr lang="de-DE" dirty="0"/>
              <a:t> </a:t>
            </a:r>
            <a:r>
              <a:rPr lang="de-DE" dirty="0" err="1"/>
              <a:t>Bold</a:t>
            </a:r>
            <a:r>
              <a:rPr lang="de-DE" dirty="0"/>
              <a:t>, 16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ACA94CF4-7D7D-4A16-808E-9BB3F11A79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4FBDE84-3336-4480-887D-6B0CFBFDF83D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12" name="Copyright Fraunhofer">
            <a:extLst>
              <a:ext uri="{FF2B5EF4-FFF2-40B4-BE49-F238E27FC236}">
                <a16:creationId xmlns:a16="http://schemas.microsoft.com/office/drawing/2014/main" id="{86A8951A-7642-4D31-B686-A714C8CCF5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E5828C-86B5-43E8-99E0-320BB3D4C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03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507918F-B2AA-4A76-81D6-4E27E906E3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2565214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4" imgW="344" imgH="345" progId="TCLayout.ActiveDocument.1">
                  <p:embed/>
                </p:oleObj>
              </mc:Choice>
              <mc:Fallback>
                <p:oleObj name="think-cell Folie" r:id="rId3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78C480-B66C-43DB-AAEB-3790EF5A76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D48EE-75FC-48CE-8886-5B06675925E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8199" y="1703388"/>
            <a:ext cx="11234376" cy="2640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F9CDF1F4-2065-4A60-8377-ED9014CA8CBB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88048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DABAE543-3AB9-445C-B27E-DEB4DD8D09D3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5" name="Copyright Fraunhofer">
            <a:extLst>
              <a:ext uri="{FF2B5EF4-FFF2-40B4-BE49-F238E27FC236}">
                <a16:creationId xmlns:a16="http://schemas.microsoft.com/office/drawing/2014/main" id="{5FF3544A-E0F0-4101-A728-3DFB567F7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/>
              <a:t>© Fraunhofer IKTS</a:t>
            </a:r>
            <a:endParaRPr lang="de-DE" noProof="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D49F1F8-4B89-4B18-B579-CD843138501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425" y="1245411"/>
            <a:ext cx="360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6070D71-EE9E-4293-96A3-C2A0A07F7A62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nformationsklassifizierung">
            <a:extLst>
              <a:ext uri="{FF2B5EF4-FFF2-40B4-BE49-F238E27FC236}">
                <a16:creationId xmlns:a16="http://schemas.microsoft.com/office/drawing/2014/main" id="{6C489D0F-950D-4913-86C7-7EB1061786F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73847" y="6455836"/>
            <a:ext cx="1444306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sz="800" b="1" dirty="0">
              <a:latin typeface="+mj-lt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FFAE78-FC0D-4DC3-A58F-888E658BE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Page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ikts_rgb">
            <a:extLst>
              <a:ext uri="{FF2B5EF4-FFF2-40B4-BE49-F238E27FC236}">
                <a16:creationId xmlns:a16="http://schemas.microsoft.com/office/drawing/2014/main" id="{5E302A28-B302-8B97-6B04-4B96DD98514B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9226" y="6334126"/>
            <a:ext cx="1404000" cy="3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3" r:id="rId13"/>
    <p:sldLayoutId id="2147483668" r:id="rId14"/>
    <p:sldLayoutId id="2147483665" r:id="rId15"/>
    <p:sldLayoutId id="2147483671" r:id="rId16"/>
    <p:sldLayoutId id="2147483664" r:id="rId17"/>
    <p:sldLayoutId id="2147483667" r:id="rId18"/>
    <p:sldLayoutId id="2147483659" r:id="rId19"/>
    <p:sldLayoutId id="2147483678" r:id="rId20"/>
    <p:sldLayoutId id="2147483666" r:id="rId21"/>
    <p:sldLayoutId id="2147483669" r:id="rId22"/>
    <p:sldLayoutId id="2147483670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80" r:id="rId30"/>
    <p:sldLayoutId id="2147483681" r:id="rId31"/>
  </p:sldLayoutIdLst>
  <p:hf sldNum="0"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400" b="0" kern="1200">
          <a:solidFill>
            <a:schemeClr val="accent2"/>
          </a:solidFill>
          <a:latin typeface="Frutiger LT Com 65 Bold" panose="020B0803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300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8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otra.app/" TargetMode="Externa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clip/UgkxA3JZaZiBsX_dW3AgL5xSRmscR2jnzwAB" TargetMode="Externa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aussia.de/bamborak/" TargetMode="External"/><Relationship Id="rId3" Type="http://schemas.microsoft.com/office/2007/relationships/media" Target="../media/media3.wav"/><Relationship Id="rId7" Type="http://schemas.openxmlformats.org/officeDocument/2006/relationships/slideLayout" Target="../slideLayouts/slideLayout31.xml"/><Relationship Id="rId12" Type="http://schemas.openxmlformats.org/officeDocument/2006/relationships/hyperlink" Target="https://tts-juro-matej.serbski-institut.de/marytts/" TargetMode="Externa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mp3"/><Relationship Id="rId11" Type="http://schemas.openxmlformats.org/officeDocument/2006/relationships/image" Target="../media/image25.png"/><Relationship Id="rId5" Type="http://schemas.microsoft.com/office/2007/relationships/media" Target="../media/media4.mp3"/><Relationship Id="rId10" Type="http://schemas.openxmlformats.org/officeDocument/2006/relationships/image" Target="../media/image24.png"/><Relationship Id="rId4" Type="http://schemas.openxmlformats.org/officeDocument/2006/relationships/audio" Target="../media/media3.wav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3" Type="http://schemas.microsoft.com/office/2007/relationships/media" Target="../media/media11.mp3"/><Relationship Id="rId18" Type="http://schemas.openxmlformats.org/officeDocument/2006/relationships/audio" Target="../media/media13.wav"/><Relationship Id="rId26" Type="http://schemas.openxmlformats.org/officeDocument/2006/relationships/audio" Target="../media/media17.wav"/><Relationship Id="rId3" Type="http://schemas.microsoft.com/office/2007/relationships/media" Target="../media/media6.mp3"/><Relationship Id="rId21" Type="http://schemas.microsoft.com/office/2007/relationships/media" Target="../media/media15.wav"/><Relationship Id="rId34" Type="http://schemas.openxmlformats.org/officeDocument/2006/relationships/image" Target="../media/image25.png"/><Relationship Id="rId7" Type="http://schemas.microsoft.com/office/2007/relationships/media" Target="../media/media8.mp3"/><Relationship Id="rId12" Type="http://schemas.openxmlformats.org/officeDocument/2006/relationships/audio" Target="../media/media10.mp3"/><Relationship Id="rId17" Type="http://schemas.microsoft.com/office/2007/relationships/media" Target="../media/media13.wav"/><Relationship Id="rId25" Type="http://schemas.microsoft.com/office/2007/relationships/media" Target="../media/media17.wav"/><Relationship Id="rId33" Type="http://schemas.openxmlformats.org/officeDocument/2006/relationships/slideLayout" Target="../slideLayouts/slideLayout31.xml"/><Relationship Id="rId2" Type="http://schemas.openxmlformats.org/officeDocument/2006/relationships/audio" Target="../media/media5.mp3"/><Relationship Id="rId16" Type="http://schemas.openxmlformats.org/officeDocument/2006/relationships/audio" Target="../media/media12.wav"/><Relationship Id="rId20" Type="http://schemas.openxmlformats.org/officeDocument/2006/relationships/audio" Target="../media/media14.wav"/><Relationship Id="rId29" Type="http://schemas.microsoft.com/office/2007/relationships/media" Target="../media/media19.mp3"/><Relationship Id="rId1" Type="http://schemas.microsoft.com/office/2007/relationships/media" Target="../media/media5.mp3"/><Relationship Id="rId6" Type="http://schemas.openxmlformats.org/officeDocument/2006/relationships/audio" Target="../media/media7.mp3"/><Relationship Id="rId11" Type="http://schemas.microsoft.com/office/2007/relationships/media" Target="../media/media10.mp3"/><Relationship Id="rId24" Type="http://schemas.openxmlformats.org/officeDocument/2006/relationships/audio" Target="../media/media16.wav"/><Relationship Id="rId32" Type="http://schemas.openxmlformats.org/officeDocument/2006/relationships/audio" Target="../media/media20.wav"/><Relationship Id="rId5" Type="http://schemas.microsoft.com/office/2007/relationships/media" Target="../media/media7.mp3"/><Relationship Id="rId15" Type="http://schemas.microsoft.com/office/2007/relationships/media" Target="../media/media12.wav"/><Relationship Id="rId23" Type="http://schemas.microsoft.com/office/2007/relationships/media" Target="../media/media16.wav"/><Relationship Id="rId28" Type="http://schemas.openxmlformats.org/officeDocument/2006/relationships/audio" Target="../media/media18.wav"/><Relationship Id="rId10" Type="http://schemas.openxmlformats.org/officeDocument/2006/relationships/audio" Target="../media/media9.mp3"/><Relationship Id="rId19" Type="http://schemas.microsoft.com/office/2007/relationships/media" Target="../media/media14.wav"/><Relationship Id="rId31" Type="http://schemas.microsoft.com/office/2007/relationships/media" Target="../media/media20.wav"/><Relationship Id="rId4" Type="http://schemas.openxmlformats.org/officeDocument/2006/relationships/audio" Target="../media/media6.mp3"/><Relationship Id="rId9" Type="http://schemas.microsoft.com/office/2007/relationships/media" Target="../media/media9.mp3"/><Relationship Id="rId14" Type="http://schemas.openxmlformats.org/officeDocument/2006/relationships/audio" Target="../media/media11.mp3"/><Relationship Id="rId22" Type="http://schemas.openxmlformats.org/officeDocument/2006/relationships/audio" Target="../media/media15.wav"/><Relationship Id="rId27" Type="http://schemas.microsoft.com/office/2007/relationships/media" Target="../media/media18.wav"/><Relationship Id="rId30" Type="http://schemas.openxmlformats.org/officeDocument/2006/relationships/audio" Target="../media/media19.mp3"/><Relationship Id="rId8" Type="http://schemas.openxmlformats.org/officeDocument/2006/relationships/audio" Target="../media/media8.mp3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jpe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3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m.wikipedia.org/wiki/Datei:Sorbische_Dialekte-hsb.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wfvLd5cyVZ0&amp;t=857s" TargetMode="Externa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C082-012F-4E61-858B-C0FB30EF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157650" y="2557049"/>
            <a:ext cx="11929247" cy="3952530"/>
          </a:xfrm>
        </p:spPr>
        <p:txBody>
          <a:bodyPr/>
          <a:lstStyle/>
          <a:p>
            <a:pPr lvl="0"/>
            <a:r>
              <a:rPr lang="en-US" b="1" noProof="0" dirty="0"/>
              <a:t>Preserving Language Heritage Through Speech Technology: </a:t>
            </a:r>
            <a:br>
              <a:rPr lang="en-US" b="1" noProof="0" dirty="0"/>
            </a:br>
            <a:r>
              <a:rPr lang="en-US" b="1" noProof="0" dirty="0"/>
              <a:t>The Case of Upper Sorbian – Part I</a:t>
            </a:r>
          </a:p>
          <a:p>
            <a:pPr lvl="0"/>
            <a:endParaRPr lang="en-US" sz="2000" b="1" i="1" noProof="0" dirty="0"/>
          </a:p>
          <a:p>
            <a:pPr lvl="0"/>
            <a:r>
              <a:rPr lang="en-US" sz="1600" b="1" i="1" noProof="0" dirty="0"/>
              <a:t>Ivan Kraljevski, </a:t>
            </a:r>
            <a:r>
              <a:rPr lang="en-US" sz="1600" i="1" noProof="0" dirty="0"/>
              <a:t>Frank Duckhorn</a:t>
            </a:r>
            <a:r>
              <a:rPr lang="en-US" sz="1600" b="1" i="1" noProof="0" dirty="0"/>
              <a:t>, Daniel Sobe, </a:t>
            </a:r>
            <a:r>
              <a:rPr lang="en-US" sz="1600" i="1" noProof="0" dirty="0"/>
              <a:t>Constanze Tschöpe, Mattias Wolff</a:t>
            </a:r>
            <a:endParaRPr lang="en-US" sz="1600" i="1" dirty="0"/>
          </a:p>
          <a:p>
            <a:pPr lvl="0"/>
            <a:endParaRPr lang="en-US" sz="2000" b="1" i="1" noProof="0" dirty="0"/>
          </a:p>
          <a:p>
            <a:pPr lvl="2"/>
            <a:endParaRPr lang="en-US" dirty="0"/>
          </a:p>
          <a:p>
            <a:pPr algn="l"/>
            <a:r>
              <a:rPr lang="en-US" sz="2000" b="1" i="0" cap="all" dirty="0" err="1">
                <a:solidFill>
                  <a:srgbClr val="F49404"/>
                </a:solidFill>
                <a:effectLst/>
                <a:latin typeface="Roboto" panose="02000000000000000000" pitchFamily="2" charset="0"/>
              </a:rPr>
              <a:t>Specom</a:t>
            </a:r>
            <a:r>
              <a:rPr lang="en-US" sz="2000" b="1" i="0" cap="all" dirty="0">
                <a:solidFill>
                  <a:srgbClr val="F49404"/>
                </a:solidFill>
                <a:effectLst/>
                <a:latin typeface="Roboto" panose="02000000000000000000" pitchFamily="2" charset="0"/>
              </a:rPr>
              <a:t> 2024, </a:t>
            </a:r>
            <a:r>
              <a:rPr lang="en-US" sz="2000" b="1" i="0" dirty="0">
                <a:solidFill>
                  <a:srgbClr val="F49404"/>
                </a:solidFill>
                <a:effectLst/>
                <a:latin typeface="Roboto" panose="02000000000000000000" pitchFamily="2" charset="0"/>
              </a:rPr>
              <a:t>26th International Conference on Speech and Computer </a:t>
            </a:r>
            <a:br>
              <a:rPr lang="en-US" sz="2000" b="1" i="0" dirty="0">
                <a:solidFill>
                  <a:srgbClr val="F49404"/>
                </a:solidFill>
                <a:effectLst/>
                <a:latin typeface="Roboto" panose="02000000000000000000" pitchFamily="2" charset="0"/>
              </a:rPr>
            </a:br>
            <a:r>
              <a:rPr lang="en-US" sz="20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25 - 28 November 2024, Crowne Plaza, Belgrade, Serbia</a:t>
            </a:r>
          </a:p>
        </p:txBody>
      </p:sp>
      <p:pic>
        <p:nvPicPr>
          <p:cNvPr id="4" name="ikts_rgb_modul_send_de">
            <a:extLst>
              <a:ext uri="{FF2B5EF4-FFF2-40B4-BE49-F238E27FC236}">
                <a16:creationId xmlns:a16="http://schemas.microsoft.com/office/drawing/2014/main" id="{F7BD3FEB-22CA-3B58-2EF7-4167E9AE2E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6162" y="476250"/>
            <a:ext cx="2512826" cy="1471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820E9F-4A14-CED2-9E47-4B7846D5A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9732581" y="4603850"/>
            <a:ext cx="1807780" cy="17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1FAE48-527D-A56F-612D-8481061FEA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AA0A676-9DFB-49CD-9DF5-518A2338620C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3E3F5B-6D3F-732F-88B0-438F6591F1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99541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ECC44-86AC-518A-902E-64BEB4C2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725199"/>
          </a:xfrm>
        </p:spPr>
        <p:txBody>
          <a:bodyPr/>
          <a:lstStyle/>
          <a:p>
            <a:r>
              <a:rPr lang="en-US" dirty="0"/>
              <a:t>Preserving Language Heritage through Speech Technology</a:t>
            </a:r>
            <a:br>
              <a:rPr lang="de-DE" dirty="0"/>
            </a:br>
            <a:r>
              <a:rPr lang="de-DE" sz="2000" dirty="0" err="1">
                <a:latin typeface="Frutiger 45 Light" panose="020B0300000000000000" pitchFamily="34" charset="0"/>
              </a:rPr>
              <a:t>SOrbian</a:t>
            </a:r>
            <a:r>
              <a:rPr lang="de-DE" sz="2000" dirty="0">
                <a:latin typeface="Frutiger 45 Light" panose="020B0300000000000000" pitchFamily="34" charset="0"/>
              </a:rPr>
              <a:t> - German </a:t>
            </a:r>
            <a:r>
              <a:rPr lang="de-DE" sz="2000" dirty="0" err="1">
                <a:latin typeface="Frutiger 45 Light" panose="020B0300000000000000" pitchFamily="34" charset="0"/>
              </a:rPr>
              <a:t>Machine</a:t>
            </a:r>
            <a:r>
              <a:rPr lang="de-DE" sz="2000" dirty="0">
                <a:latin typeface="Frutiger 45 Light" panose="020B0300000000000000" pitchFamily="34" charset="0"/>
              </a:rPr>
              <a:t> </a:t>
            </a:r>
            <a:r>
              <a:rPr lang="de-DE" sz="2000" dirty="0" err="1">
                <a:latin typeface="Frutiger 45 Light" panose="020B0300000000000000" pitchFamily="34" charset="0"/>
              </a:rPr>
              <a:t>TRAnslation</a:t>
            </a:r>
            <a:r>
              <a:rPr lang="de-DE" sz="2000" dirty="0">
                <a:latin typeface="Frutiger 45 Light" panose="020B0300000000000000" pitchFamily="34" charset="0"/>
              </a:rPr>
              <a:t> - SOTRA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F095EE-59B3-2092-7A0B-E5A23E70D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773238"/>
            <a:ext cx="3909060" cy="3475310"/>
          </a:xfrm>
        </p:spPr>
        <p:txBody>
          <a:bodyPr/>
          <a:lstStyle/>
          <a:p>
            <a:pPr lvl="3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In 2021, the first Sorbian-German machine translation (MT) application SOTRA was launched with the support of the </a:t>
            </a:r>
            <a:br>
              <a:rPr lang="en-US" sz="2000" dirty="0"/>
            </a:br>
            <a:r>
              <a:rPr lang="en-US" sz="2000" dirty="0"/>
              <a:t>WITAJ Language Center in Bautzen and Cottbus.</a:t>
            </a:r>
          </a:p>
          <a:p>
            <a:pPr lvl="3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Both languages are supported.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  <a:hlinkClick r:id="rId2"/>
              </a:rPr>
              <a:t>https://sotra.app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D9ABD8-1953-845B-84BB-247B42BB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774" y="1365061"/>
            <a:ext cx="6759526" cy="4351397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DE2005-26C3-4B30-FA40-6C47060BFB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911309-507A-47BB-968E-8E887D2811B8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2A4F0C-E791-175D-4500-CD59D17D1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9319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C2785A-D50D-79C8-3DF8-807F8D8F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725199"/>
          </a:xfrm>
        </p:spPr>
        <p:txBody>
          <a:bodyPr/>
          <a:lstStyle/>
          <a:p>
            <a:r>
              <a:rPr lang="en-US" dirty="0"/>
              <a:t>Preserving Language Heritage through Speech Technology</a:t>
            </a:r>
            <a:br>
              <a:rPr lang="en-US" dirty="0"/>
            </a:br>
            <a:r>
              <a:rPr lang="en-US" sz="2000" dirty="0">
                <a:latin typeface="Frutiger LT Com 45 Light" panose="020B0303030504020204" pitchFamily="34" charset="0"/>
              </a:rPr>
              <a:t>Live Translation - </a:t>
            </a:r>
            <a:r>
              <a:rPr lang="en-US" sz="2000" dirty="0" err="1">
                <a:latin typeface="Frutiger LT Com 45 Light" panose="020B0303030504020204" pitchFamily="34" charset="0"/>
              </a:rPr>
              <a:t>Europeada</a:t>
            </a:r>
            <a:r>
              <a:rPr lang="en-US" sz="2000" dirty="0">
                <a:latin typeface="Frutiger LT Com 45 Light" panose="020B0303030504020204" pitchFamily="34" charset="0"/>
              </a:rPr>
              <a:t> </a:t>
            </a:r>
            <a:endParaRPr lang="de-DE" sz="2000" dirty="0">
              <a:latin typeface="Frutiger LT Com 45 Light" panose="020B0303030504020204" pitchFamily="34" charset="0"/>
            </a:endParaRPr>
          </a:p>
        </p:txBody>
      </p:sp>
      <p:pic>
        <p:nvPicPr>
          <p:cNvPr id="7" name="Inhaltsplatzhalter 6">
            <a:hlinkClick r:id="rId2"/>
            <a:extLst>
              <a:ext uri="{FF2B5EF4-FFF2-40B4-BE49-F238E27FC236}">
                <a16:creationId xmlns:a16="http://schemas.microsoft.com/office/drawing/2014/main" id="{0D38C029-CD04-7E44-BDBF-D89D9CD21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8897" y="1275874"/>
            <a:ext cx="8586951" cy="4830161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24C8AD-79A9-470C-9A93-0621E8BFA5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2D97DC-A179-4BD3-8091-8B4B020CC7B3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CA9EBB-D71B-5F6C-FC47-DABC5A502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469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C2785A-D50D-79C8-3DF8-807F8D8F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725199"/>
          </a:xfrm>
        </p:spPr>
        <p:txBody>
          <a:bodyPr/>
          <a:lstStyle/>
          <a:p>
            <a:r>
              <a:rPr lang="en-US" dirty="0"/>
              <a:t>Preserving Language Heritage through Speech Technology</a:t>
            </a:r>
            <a:br>
              <a:rPr lang="en-US" dirty="0"/>
            </a:br>
            <a:r>
              <a:rPr lang="de-DE" sz="2000" dirty="0">
                <a:latin typeface="Frutiger LT Com 45 Light" panose="020B0303030504020204" pitchFamily="34" charset="0"/>
              </a:rPr>
              <a:t>Speech Synthesis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24C8AD-79A9-470C-9A93-0621E8BFA5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2D97DC-A179-4BD3-8091-8B4B020CC7B3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CA9EBB-D71B-5F6C-FC47-DABC5A502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D25A98-F0BC-CAF0-3BC1-15BFB146D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2AF10BB9-589B-4BA2-8410-B4CBDDAD470F}"/>
              </a:ext>
            </a:extLst>
          </p:cNvPr>
          <p:cNvSpPr txBox="1">
            <a:spLocks/>
          </p:cNvSpPr>
          <p:nvPr/>
        </p:nvSpPr>
        <p:spPr>
          <a:xfrm>
            <a:off x="7994221" y="5725414"/>
            <a:ext cx="2947988" cy="3082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https://gaussia.de/bamborak/</a:t>
            </a:r>
            <a:endParaRPr lang="de-DE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BD4FFB-DB00-5900-0FF6-C9677EAA6A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4370" y="978440"/>
            <a:ext cx="2904269" cy="46024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24D600F-5A91-1D8C-E9DA-F6EBFDAEDB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172" y="1339774"/>
            <a:ext cx="4902600" cy="4708010"/>
          </a:xfrm>
          <a:prstGeom prst="rect">
            <a:avLst/>
          </a:prstGeom>
        </p:spPr>
      </p:pic>
      <p:pic>
        <p:nvPicPr>
          <p:cNvPr id="11" name="mary_tts_hsb">
            <a:hlinkClick r:id="" action="ppaction://media"/>
            <a:extLst>
              <a:ext uri="{FF2B5EF4-FFF2-40B4-BE49-F238E27FC236}">
                <a16:creationId xmlns:a16="http://schemas.microsoft.com/office/drawing/2014/main" id="{2C876B4E-B6A1-37EE-1C0F-9CD32ADC7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12561" y="2367995"/>
            <a:ext cx="487363" cy="4873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4B6E297-E8E6-CE40-1473-1602CBF6E20A}"/>
              </a:ext>
            </a:extLst>
          </p:cNvPr>
          <p:cNvSpPr txBox="1"/>
          <p:nvPr/>
        </p:nvSpPr>
        <p:spPr>
          <a:xfrm>
            <a:off x="3242450" y="2196179"/>
            <a:ext cx="3820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05B7F"/>
                </a:solidFill>
              </a:rPr>
              <a:t>Upper </a:t>
            </a:r>
            <a:r>
              <a:rPr lang="de-DE" sz="1600" b="1" dirty="0" err="1">
                <a:solidFill>
                  <a:srgbClr val="005B7F"/>
                </a:solidFill>
              </a:rPr>
              <a:t>Sorbian</a:t>
            </a:r>
            <a:r>
              <a:rPr lang="de-DE" sz="1600" b="1" dirty="0">
                <a:solidFill>
                  <a:srgbClr val="005B7F"/>
                </a:solidFill>
              </a:rPr>
              <a:t>:</a:t>
            </a:r>
          </a:p>
          <a:p>
            <a:endParaRPr lang="de-DE" sz="1600" b="1" dirty="0"/>
          </a:p>
          <a:p>
            <a:r>
              <a:rPr lang="de-DE" sz="1600" b="1" i="1" dirty="0"/>
              <a:t>„</a:t>
            </a:r>
            <a:r>
              <a:rPr lang="de-DE" sz="1600" i="1" dirty="0" err="1"/>
              <a:t>Witajće</a:t>
            </a:r>
            <a:r>
              <a:rPr lang="de-DE" sz="1600" i="1" dirty="0"/>
              <a:t> w </a:t>
            </a:r>
            <a:r>
              <a:rPr lang="de-DE" sz="1600" i="1" dirty="0" err="1"/>
              <a:t>swěće</a:t>
            </a:r>
            <a:r>
              <a:rPr lang="de-DE" sz="1600" i="1" dirty="0"/>
              <a:t> </a:t>
            </a:r>
            <a:r>
              <a:rPr lang="de-DE" sz="1600" i="1" dirty="0" err="1"/>
              <a:t>rěčneje</a:t>
            </a:r>
            <a:r>
              <a:rPr lang="de-DE" sz="1600" i="1" dirty="0"/>
              <a:t> </a:t>
            </a:r>
            <a:r>
              <a:rPr lang="de-DE" sz="1600" i="1" dirty="0" err="1"/>
              <a:t>syntezy</a:t>
            </a:r>
            <a:r>
              <a:rPr lang="de-DE" sz="1600" i="1" dirty="0"/>
              <a:t>!“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5B376C6-6A92-5799-652A-D095C2FEBAB0}"/>
              </a:ext>
            </a:extLst>
          </p:cNvPr>
          <p:cNvSpPr txBox="1"/>
          <p:nvPr/>
        </p:nvSpPr>
        <p:spPr>
          <a:xfrm>
            <a:off x="3264220" y="3496373"/>
            <a:ext cx="4126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05B7F"/>
                </a:solidFill>
              </a:rPr>
              <a:t>Lower </a:t>
            </a:r>
            <a:r>
              <a:rPr lang="de-DE" sz="1600" b="1" dirty="0" err="1">
                <a:solidFill>
                  <a:srgbClr val="005B7F"/>
                </a:solidFill>
              </a:rPr>
              <a:t>Sorbian</a:t>
            </a:r>
            <a:r>
              <a:rPr lang="de-DE" sz="1600" b="1" dirty="0">
                <a:solidFill>
                  <a:srgbClr val="005B7F"/>
                </a:solidFill>
              </a:rPr>
              <a:t>:</a:t>
            </a:r>
          </a:p>
          <a:p>
            <a:endParaRPr lang="de-DE" sz="1600" b="1" dirty="0"/>
          </a:p>
          <a:p>
            <a:r>
              <a:rPr lang="de-DE" sz="1600" i="1" dirty="0"/>
              <a:t>„</a:t>
            </a:r>
            <a:r>
              <a:rPr lang="de-DE" sz="1600" i="1" dirty="0" err="1"/>
              <a:t>Witajśo</a:t>
            </a:r>
            <a:r>
              <a:rPr lang="de-DE" sz="1600" i="1" dirty="0"/>
              <a:t> w </a:t>
            </a:r>
            <a:r>
              <a:rPr lang="de-DE" sz="1600" i="1" dirty="0" err="1"/>
              <a:t>swěśe</a:t>
            </a:r>
            <a:r>
              <a:rPr lang="de-DE" sz="1600" i="1" dirty="0"/>
              <a:t> </a:t>
            </a:r>
            <a:r>
              <a:rPr lang="de-DE" sz="1600" i="1" dirty="0" err="1"/>
              <a:t>rěcneje</a:t>
            </a:r>
            <a:r>
              <a:rPr lang="de-DE" sz="1600" i="1" dirty="0"/>
              <a:t> </a:t>
            </a:r>
            <a:r>
              <a:rPr lang="de-DE" sz="1600" i="1" dirty="0" err="1"/>
              <a:t>synteze</a:t>
            </a:r>
            <a:r>
              <a:rPr lang="de-DE" sz="1600" i="1" dirty="0"/>
              <a:t>!“</a:t>
            </a:r>
          </a:p>
        </p:txBody>
      </p:sp>
      <p:pic>
        <p:nvPicPr>
          <p:cNvPr id="14" name="mary_tts_dsb">
            <a:hlinkClick r:id="" action="ppaction://media"/>
            <a:extLst>
              <a:ext uri="{FF2B5EF4-FFF2-40B4-BE49-F238E27FC236}">
                <a16:creationId xmlns:a16="http://schemas.microsoft.com/office/drawing/2014/main" id="{D4F114BB-D103-FB26-9CC8-4B573819726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73521" y="3911871"/>
            <a:ext cx="487363" cy="487363"/>
          </a:xfrm>
          <a:prstGeom prst="rect">
            <a:avLst/>
          </a:prstGeom>
        </p:spPr>
      </p:pic>
      <p:pic>
        <p:nvPicPr>
          <p:cNvPr id="15" name="bamborak">
            <a:hlinkClick r:id="" action="ppaction://media"/>
            <a:extLst>
              <a:ext uri="{FF2B5EF4-FFF2-40B4-BE49-F238E27FC236}">
                <a16:creationId xmlns:a16="http://schemas.microsoft.com/office/drawing/2014/main" id="{7B66E7C4-5D4D-C7DF-CFC2-20D53B12346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778442" y="2371451"/>
            <a:ext cx="487363" cy="487363"/>
          </a:xfrm>
          <a:prstGeom prst="rect">
            <a:avLst/>
          </a:prstGeom>
        </p:spPr>
      </p:pic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EC30FEDE-4CC6-54B7-71EE-9BE7D8A23B9C}"/>
              </a:ext>
            </a:extLst>
          </p:cNvPr>
          <p:cNvSpPr txBox="1">
            <a:spLocks/>
          </p:cNvSpPr>
          <p:nvPr/>
        </p:nvSpPr>
        <p:spPr>
          <a:xfrm>
            <a:off x="903862" y="4951652"/>
            <a:ext cx="4720716" cy="245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https://tts-juro-matej.serbski-institut.de/marytts/</a:t>
            </a:r>
            <a:r>
              <a:rPr lang="en-US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54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0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009CA-CC1A-977D-6FC3-AE1D3910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82733"/>
          </a:xfrm>
        </p:spPr>
        <p:txBody>
          <a:bodyPr/>
          <a:lstStyle/>
          <a:p>
            <a:r>
              <a:rPr lang="de-DE" dirty="0" err="1"/>
              <a:t>Similarities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Serbian</a:t>
            </a:r>
            <a:r>
              <a:rPr lang="de-DE" dirty="0"/>
              <a:t>?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4E2C8CAA-4F2A-5695-9B93-0433B8DF6A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911821"/>
              </p:ext>
            </p:extLst>
          </p:nvPr>
        </p:nvGraphicFramePr>
        <p:xfrm>
          <a:off x="548504" y="1573542"/>
          <a:ext cx="10944224" cy="4145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36056">
                  <a:extLst>
                    <a:ext uri="{9D8B030D-6E8A-4147-A177-3AD203B41FA5}">
                      <a16:colId xmlns:a16="http://schemas.microsoft.com/office/drawing/2014/main" val="691403838"/>
                    </a:ext>
                  </a:extLst>
                </a:gridCol>
                <a:gridCol w="2736056">
                  <a:extLst>
                    <a:ext uri="{9D8B030D-6E8A-4147-A177-3AD203B41FA5}">
                      <a16:colId xmlns:a16="http://schemas.microsoft.com/office/drawing/2014/main" val="3182224906"/>
                    </a:ext>
                  </a:extLst>
                </a:gridCol>
                <a:gridCol w="2736056">
                  <a:extLst>
                    <a:ext uri="{9D8B030D-6E8A-4147-A177-3AD203B41FA5}">
                      <a16:colId xmlns:a16="http://schemas.microsoft.com/office/drawing/2014/main" val="1749524976"/>
                    </a:ext>
                  </a:extLst>
                </a:gridCol>
                <a:gridCol w="2736056">
                  <a:extLst>
                    <a:ext uri="{9D8B030D-6E8A-4147-A177-3AD203B41FA5}">
                      <a16:colId xmlns:a16="http://schemas.microsoft.com/office/drawing/2014/main" val="1789658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sb-DE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English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sb-DE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Upper Sorbian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sb-DE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Lower Sorbian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sb-DE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Serbian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58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Good day, how are you?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Witaj, kak so tebi dźe?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Witaj, kak se śi źo?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Dobar dan, kako si?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2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sb-D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I like to read books.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Ja rady knihi čitam.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Ja rad knigły cytam.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Ja volim da čitam knjige.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076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My mom is at home.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Moja mać je doma.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Mója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de-DE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mama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de-DE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jo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de-DE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doma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Moja mama je kod kuće.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792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sb-D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Today is a good day.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Dźensa je rjany dźeń.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Źinsa jo rědny źeń.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Danas je lep dan.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87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sb-D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Today we need to buy food.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Dźensa dyrbimy </a:t>
                      </a:r>
                      <a:b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zežiwidła nakupować.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Źinsa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de-DE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musymy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b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de-DE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zežywidła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de-DE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nakupowaś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Danas </a:t>
                      </a:r>
                      <a:r>
                        <a:rPr lang="de-DE" sz="1800" dirty="0" err="1">
                          <a:effectLst/>
                          <a:latin typeface="+mn-lt"/>
                          <a:ea typeface="Calibri" panose="020F0502020204030204" pitchFamily="34" charset="0"/>
                        </a:rPr>
                        <a:t>treba</a:t>
                      </a:r>
                      <a:r>
                        <a:rPr lang="de-DE" sz="1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br>
                        <a:rPr lang="de-DE" sz="1800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de-DE" sz="1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da </a:t>
                      </a:r>
                      <a:r>
                        <a:rPr lang="de-DE" sz="1800" dirty="0" err="1">
                          <a:effectLst/>
                          <a:latin typeface="+mn-lt"/>
                          <a:ea typeface="Calibri" panose="020F0502020204030204" pitchFamily="34" charset="0"/>
                        </a:rPr>
                        <a:t>kupimo</a:t>
                      </a:r>
                      <a:r>
                        <a:rPr lang="de-DE" sz="1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de-DE" sz="1800" dirty="0" err="1">
                          <a:effectLst/>
                          <a:latin typeface="+mn-lt"/>
                          <a:ea typeface="Calibri" panose="020F0502020204030204" pitchFamily="34" charset="0"/>
                        </a:rPr>
                        <a:t>hranu</a:t>
                      </a:r>
                      <a:r>
                        <a:rPr lang="de-DE" sz="1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51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sb-D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Can I help you?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Móžu ći pomhać?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Mógu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de-DE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śi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de-DE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pomagaś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?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Mogu li ti pomoći?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25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Excuse me, where is that town?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Wodaj, hdźe je tute město?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Wódaj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źo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jo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toś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to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město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?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Izvini, gde je taj grad?</a:t>
                      </a:r>
                      <a:endParaRPr lang="de-DE" sz="18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75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I have one hour of time.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Ja mam jednu </a:t>
                      </a:r>
                      <a:b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hodźinu chwile.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Mam jadnu góźinu </a:t>
                      </a:r>
                      <a:b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chyle.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sb-DE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Imam vremena jedan sat.</a:t>
                      </a:r>
                      <a:endParaRPr lang="de-DE" sz="18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80711"/>
                  </a:ext>
                </a:extLst>
              </a:tr>
            </a:tbl>
          </a:graphicData>
        </a:graphic>
      </p:graphicFrame>
      <p:pic>
        <p:nvPicPr>
          <p:cNvPr id="3" name="hsb_Witaj_kak_so_tebi_dze">
            <a:hlinkClick r:id="" action="ppaction://media"/>
            <a:extLst>
              <a:ext uri="{FF2B5EF4-FFF2-40B4-BE49-F238E27FC236}">
                <a16:creationId xmlns:a16="http://schemas.microsoft.com/office/drawing/2014/main" id="{B32322AE-02E0-A43C-CFB3-19D2822C3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1528" y="1954813"/>
            <a:ext cx="360000" cy="360000"/>
          </a:xfrm>
          <a:prstGeom prst="rect">
            <a:avLst/>
          </a:prstGeom>
        </p:spPr>
      </p:pic>
      <p:pic>
        <p:nvPicPr>
          <p:cNvPr id="4" name="hsb_Ja_rady_knihi_citam">
            <a:hlinkClick r:id="" action="ppaction://media"/>
            <a:extLst>
              <a:ext uri="{FF2B5EF4-FFF2-40B4-BE49-F238E27FC236}">
                <a16:creationId xmlns:a16="http://schemas.microsoft.com/office/drawing/2014/main" id="{CFA3A17B-F3FF-E102-2124-2986420046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1528" y="2336084"/>
            <a:ext cx="360000" cy="360000"/>
          </a:xfrm>
          <a:prstGeom prst="rect">
            <a:avLst/>
          </a:prstGeom>
        </p:spPr>
      </p:pic>
      <p:pic>
        <p:nvPicPr>
          <p:cNvPr id="5" name="hsb_Moja_mac_je_doma">
            <a:hlinkClick r:id="" action="ppaction://media"/>
            <a:extLst>
              <a:ext uri="{FF2B5EF4-FFF2-40B4-BE49-F238E27FC236}">
                <a16:creationId xmlns:a16="http://schemas.microsoft.com/office/drawing/2014/main" id="{0DD7656C-F248-FDB8-A7C8-B14DBC8498C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1528" y="2717355"/>
            <a:ext cx="360000" cy="360000"/>
          </a:xfrm>
          <a:prstGeom prst="rect">
            <a:avLst/>
          </a:prstGeom>
        </p:spPr>
      </p:pic>
      <p:pic>
        <p:nvPicPr>
          <p:cNvPr id="7" name="hsb_Dzensa_je_rjany_dzen">
            <a:hlinkClick r:id="" action="ppaction://media"/>
            <a:extLst>
              <a:ext uri="{FF2B5EF4-FFF2-40B4-BE49-F238E27FC236}">
                <a16:creationId xmlns:a16="http://schemas.microsoft.com/office/drawing/2014/main" id="{A8443CAC-B9FA-2A84-AF4B-8EF80041FAE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1528" y="3098626"/>
            <a:ext cx="360000" cy="360000"/>
          </a:xfrm>
          <a:prstGeom prst="rect">
            <a:avLst/>
          </a:prstGeom>
        </p:spPr>
      </p:pic>
      <p:pic>
        <p:nvPicPr>
          <p:cNvPr id="8" name="hsb_Dzensa_dyrbimy_zeziwidla_nakupowac">
            <a:hlinkClick r:id="" action="ppaction://media"/>
            <a:extLst>
              <a:ext uri="{FF2B5EF4-FFF2-40B4-BE49-F238E27FC236}">
                <a16:creationId xmlns:a16="http://schemas.microsoft.com/office/drawing/2014/main" id="{FCA20AFF-08EE-D07B-582D-2D6DC888BAF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0846" y="3667453"/>
            <a:ext cx="360000" cy="360000"/>
          </a:xfrm>
          <a:prstGeom prst="rect">
            <a:avLst/>
          </a:prstGeom>
        </p:spPr>
      </p:pic>
      <p:pic>
        <p:nvPicPr>
          <p:cNvPr id="9" name="hsb_Mozu_ci_pomhac">
            <a:hlinkClick r:id="" action="ppaction://media"/>
            <a:extLst>
              <a:ext uri="{FF2B5EF4-FFF2-40B4-BE49-F238E27FC236}">
                <a16:creationId xmlns:a16="http://schemas.microsoft.com/office/drawing/2014/main" id="{FD64BCDC-63DD-31E2-4621-5FF0CA5DC2C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0846" y="4078963"/>
            <a:ext cx="360000" cy="360000"/>
          </a:xfrm>
          <a:prstGeom prst="rect">
            <a:avLst/>
          </a:prstGeom>
        </p:spPr>
      </p:pic>
      <p:pic>
        <p:nvPicPr>
          <p:cNvPr id="11" name="hsb_Ja_mam_jednu_hodźinu_chwile">
            <a:hlinkClick r:id="" action="ppaction://media"/>
            <a:extLst>
              <a:ext uri="{FF2B5EF4-FFF2-40B4-BE49-F238E27FC236}">
                <a16:creationId xmlns:a16="http://schemas.microsoft.com/office/drawing/2014/main" id="{3B6F07EF-AE3D-DFA7-043D-61942A3C94A7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71126" y="5236120"/>
            <a:ext cx="360000" cy="360000"/>
          </a:xfrm>
          <a:prstGeom prst="rect">
            <a:avLst/>
          </a:prstGeom>
        </p:spPr>
      </p:pic>
      <p:pic>
        <p:nvPicPr>
          <p:cNvPr id="12" name="dsb_Witaj_kak_se_si_zo">
            <a:hlinkClick r:id="" action="ppaction://media"/>
            <a:extLst>
              <a:ext uri="{FF2B5EF4-FFF2-40B4-BE49-F238E27FC236}">
                <a16:creationId xmlns:a16="http://schemas.microsoft.com/office/drawing/2014/main" id="{51927D3B-F4D1-65E4-EAD6-DD4445123C36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17128" y="1954813"/>
            <a:ext cx="360000" cy="360000"/>
          </a:xfrm>
          <a:prstGeom prst="rect">
            <a:avLst/>
          </a:prstGeom>
        </p:spPr>
      </p:pic>
      <p:pic>
        <p:nvPicPr>
          <p:cNvPr id="13" name="dsb_Ja_rad_knigly_cytam">
            <a:hlinkClick r:id="" action="ppaction://media"/>
            <a:extLst>
              <a:ext uri="{FF2B5EF4-FFF2-40B4-BE49-F238E27FC236}">
                <a16:creationId xmlns:a16="http://schemas.microsoft.com/office/drawing/2014/main" id="{EDB48639-05D8-12A6-A824-E335EAB6790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17128" y="2357355"/>
            <a:ext cx="360000" cy="360000"/>
          </a:xfrm>
          <a:prstGeom prst="rect">
            <a:avLst/>
          </a:prstGeom>
        </p:spPr>
      </p:pic>
      <p:pic>
        <p:nvPicPr>
          <p:cNvPr id="14" name="dsb_Moja_mama_jo_doma">
            <a:hlinkClick r:id="" action="ppaction://media"/>
            <a:extLst>
              <a:ext uri="{FF2B5EF4-FFF2-40B4-BE49-F238E27FC236}">
                <a16:creationId xmlns:a16="http://schemas.microsoft.com/office/drawing/2014/main" id="{7C713B17-926F-18B4-5878-97BF7101DC60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17128" y="2689718"/>
            <a:ext cx="360000" cy="360000"/>
          </a:xfrm>
          <a:prstGeom prst="rect">
            <a:avLst/>
          </a:prstGeom>
        </p:spPr>
      </p:pic>
      <p:pic>
        <p:nvPicPr>
          <p:cNvPr id="15" name="dsb_Zinsa_jo_redny_zen">
            <a:hlinkClick r:id="" action="ppaction://media"/>
            <a:extLst>
              <a:ext uri="{FF2B5EF4-FFF2-40B4-BE49-F238E27FC236}">
                <a16:creationId xmlns:a16="http://schemas.microsoft.com/office/drawing/2014/main" id="{F1827F09-AA59-3FCF-5334-88197659FD80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25938" y="3077355"/>
            <a:ext cx="360000" cy="360000"/>
          </a:xfrm>
          <a:prstGeom prst="rect">
            <a:avLst/>
          </a:prstGeom>
        </p:spPr>
      </p:pic>
      <p:pic>
        <p:nvPicPr>
          <p:cNvPr id="16" name="dsb_Zinsa_musymy_zezywidla_nakupowas">
            <a:hlinkClick r:id="" action="ppaction://media"/>
            <a:extLst>
              <a:ext uri="{FF2B5EF4-FFF2-40B4-BE49-F238E27FC236}">
                <a16:creationId xmlns:a16="http://schemas.microsoft.com/office/drawing/2014/main" id="{EF6F52E1-2F73-8B3D-28E6-52498C249F41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16787" y="3667453"/>
            <a:ext cx="360000" cy="360000"/>
          </a:xfrm>
          <a:prstGeom prst="rect">
            <a:avLst/>
          </a:prstGeom>
        </p:spPr>
      </p:pic>
      <p:pic>
        <p:nvPicPr>
          <p:cNvPr id="17" name="dsb_Mogu_si_pomagas">
            <a:hlinkClick r:id="" action="ppaction://media"/>
            <a:extLst>
              <a:ext uri="{FF2B5EF4-FFF2-40B4-BE49-F238E27FC236}">
                <a16:creationId xmlns:a16="http://schemas.microsoft.com/office/drawing/2014/main" id="{C789704D-CEDC-DBEF-141D-21D24DD0A723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16787" y="4083108"/>
            <a:ext cx="360000" cy="360000"/>
          </a:xfrm>
          <a:prstGeom prst="rect">
            <a:avLst/>
          </a:prstGeom>
        </p:spPr>
      </p:pic>
      <p:pic>
        <p:nvPicPr>
          <p:cNvPr id="19" name="dsb_Mam_jadnu_gozinu_chyle">
            <a:hlinkClick r:id="" action="ppaction://media"/>
            <a:extLst>
              <a:ext uri="{FF2B5EF4-FFF2-40B4-BE49-F238E27FC236}">
                <a16:creationId xmlns:a16="http://schemas.microsoft.com/office/drawing/2014/main" id="{C1ADA6CC-4ADB-1C9C-36CC-D069639CA1C6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01927" y="5241489"/>
            <a:ext cx="360000" cy="360000"/>
          </a:xfrm>
          <a:prstGeom prst="rect">
            <a:avLst/>
          </a:prstGeom>
        </p:spPr>
      </p:pic>
      <p:pic>
        <p:nvPicPr>
          <p:cNvPr id="21" name="hsb_Wodaj_hdze_je_tute_mesto">
            <a:hlinkClick r:id="" action="ppaction://media"/>
            <a:extLst>
              <a:ext uri="{FF2B5EF4-FFF2-40B4-BE49-F238E27FC236}">
                <a16:creationId xmlns:a16="http://schemas.microsoft.com/office/drawing/2014/main" id="{D67F8AB2-1039-3252-3F86-36F6106FA8CF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0846" y="4609995"/>
            <a:ext cx="360000" cy="360000"/>
          </a:xfrm>
          <a:prstGeom prst="rect">
            <a:avLst/>
          </a:prstGeom>
        </p:spPr>
      </p:pic>
      <p:pic>
        <p:nvPicPr>
          <p:cNvPr id="10" name="dsb_Wodaj_zo_jo_tos_to_mesto">
            <a:hlinkClick r:id="" action="ppaction://media"/>
            <a:extLst>
              <a:ext uri="{FF2B5EF4-FFF2-40B4-BE49-F238E27FC236}">
                <a16:creationId xmlns:a16="http://schemas.microsoft.com/office/drawing/2014/main" id="{F48707BE-8E4A-7544-5D16-8F91762CAE9F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01927" y="4609995"/>
            <a:ext cx="360000" cy="360000"/>
          </a:xfrm>
          <a:prstGeom prst="rect">
            <a:avLst/>
          </a:prstGeo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98D624AA-3D69-30A7-A949-D9318E5BF2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51CD4A-9A6C-40E1-ADF6-492A60FB711F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32758CB7-B694-CDC6-4851-6FB0A591E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7468911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24570-A479-F949-1142-494E9572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788999"/>
          </a:xfrm>
        </p:spPr>
        <p:txBody>
          <a:bodyPr/>
          <a:lstStyle/>
          <a:p>
            <a:r>
              <a:rPr lang="en-US" b="1" noProof="0" dirty="0"/>
              <a:t>Preserving Language Heritage Through Speech Technology: </a:t>
            </a:r>
            <a:br>
              <a:rPr lang="en-US" b="1" noProof="0" dirty="0"/>
            </a:br>
            <a:r>
              <a:rPr lang="en-US" b="1" noProof="0" dirty="0"/>
              <a:t>The Case of Upper Sorbian – Part II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816C65-801B-DA4C-FA1F-ED3587024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300" y="2353604"/>
            <a:ext cx="10944225" cy="249813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85FFD4-46F7-3D4D-3C4C-6EFE4B354B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8A46BA-CF70-4359-9339-0C7BC2FEE90C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2F35E3-A6C0-E477-B3E5-5603CB99A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41321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386BF06-4FE5-4ECB-9E48-683B65D8E9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386BF06-4FE5-4ECB-9E48-683B65D8E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7DBD4C-23EA-4997-B274-B0674ADF01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79425" y="1700213"/>
            <a:ext cx="3523863" cy="3617593"/>
          </a:xfrm>
        </p:spPr>
        <p:txBody>
          <a:bodyPr/>
          <a:lstStyle/>
          <a:p>
            <a:r>
              <a:rPr lang="en-US" dirty="0"/>
              <a:t>Contact</a:t>
            </a:r>
          </a:p>
          <a:p>
            <a:pPr lvl="1"/>
            <a:r>
              <a:rPr lang="en-US" dirty="0"/>
              <a:t>—</a:t>
            </a:r>
          </a:p>
          <a:p>
            <a:pPr lvl="2"/>
            <a:r>
              <a:rPr lang="de-DE" kern="0" dirty="0"/>
              <a:t>Ivan Kraljevski </a:t>
            </a:r>
            <a:br>
              <a:rPr lang="de-DE" kern="0" dirty="0"/>
            </a:br>
            <a:br>
              <a:rPr lang="de-DE" kern="0" dirty="0"/>
            </a:br>
            <a:r>
              <a:rPr lang="de-DE" kern="0" dirty="0"/>
              <a:t>Fraunhofer Project Group</a:t>
            </a:r>
            <a:br>
              <a:rPr lang="de-DE" kern="0" dirty="0"/>
            </a:br>
            <a:r>
              <a:rPr lang="de-DE" kern="0" dirty="0"/>
              <a:t>„</a:t>
            </a:r>
            <a:r>
              <a:rPr lang="de-DE" kern="0" dirty="0" err="1"/>
              <a:t>Cognitive</a:t>
            </a:r>
            <a:r>
              <a:rPr lang="de-DE" kern="0" dirty="0"/>
              <a:t> Material </a:t>
            </a:r>
            <a:r>
              <a:rPr lang="de-DE" kern="0" dirty="0" err="1"/>
              <a:t>Diagnostics</a:t>
            </a:r>
            <a:r>
              <a:rPr lang="de-DE" kern="0" dirty="0"/>
              <a:t>“</a:t>
            </a:r>
            <a:br>
              <a:rPr lang="de-DE" kern="0" dirty="0"/>
            </a:br>
            <a:r>
              <a:rPr lang="de-DE" kern="0" dirty="0"/>
              <a:t>Siemens-Halske-Ring 14</a:t>
            </a:r>
            <a:br>
              <a:rPr lang="de-DE" kern="0" dirty="0"/>
            </a:br>
            <a:r>
              <a:rPr lang="de-DE" kern="0" dirty="0"/>
              <a:t>03046 Cottbus</a:t>
            </a:r>
            <a:br>
              <a:rPr lang="de-DE" kern="0" dirty="0"/>
            </a:br>
            <a:br>
              <a:rPr lang="de-DE" kern="0" dirty="0"/>
            </a:br>
            <a:r>
              <a:rPr lang="de-DE" kern="0" dirty="0"/>
              <a:t>ivan.kraljevski@ikts.fraunhofer.de</a:t>
            </a:r>
            <a:br>
              <a:rPr lang="de-DE" kern="0" dirty="0"/>
            </a:br>
            <a:r>
              <a:rPr lang="de-DE" kern="0" dirty="0"/>
              <a:t>Website: b-tu.de/</a:t>
            </a:r>
            <a:r>
              <a:rPr lang="de-DE" kern="0" dirty="0" err="1"/>
              <a:t>kogmatd</a:t>
            </a:r>
            <a:r>
              <a:rPr lang="de-DE" kern="0" dirty="0"/>
              <a:t>/</a:t>
            </a:r>
            <a:endParaRPr lang="en-US" dirty="0"/>
          </a:p>
        </p:txBody>
      </p:sp>
      <p:pic>
        <p:nvPicPr>
          <p:cNvPr id="5" name="ikts_rgb_modul_send_de">
            <a:extLst>
              <a:ext uri="{FF2B5EF4-FFF2-40B4-BE49-F238E27FC236}">
                <a16:creationId xmlns:a16="http://schemas.microsoft.com/office/drawing/2014/main" id="{7D028A78-D975-A075-9588-E5F63EF9599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6162" y="476250"/>
            <a:ext cx="2512826" cy="147140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E088A4-8445-57A3-99A4-7631AB7C260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B0EB316-B69E-4BA4-9817-3A56490DE7A3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DDB371-7174-9841-ECD2-99D7872355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C5EEF4FA-F11E-0BAB-6B0C-DC957EB091BA}"/>
              </a:ext>
            </a:extLst>
          </p:cNvPr>
          <p:cNvSpPr txBox="1">
            <a:spLocks/>
          </p:cNvSpPr>
          <p:nvPr/>
        </p:nvSpPr>
        <p:spPr bwMode="gray">
          <a:xfrm>
            <a:off x="4601698" y="2926578"/>
            <a:ext cx="5267132" cy="242188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416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kern="0" dirty="0" err="1"/>
              <a:t>Załožba</a:t>
            </a:r>
            <a:r>
              <a:rPr lang="de-DE" kern="0" dirty="0"/>
              <a:t> </a:t>
            </a:r>
            <a:r>
              <a:rPr lang="de-DE" kern="0" dirty="0" err="1"/>
              <a:t>za</a:t>
            </a:r>
            <a:r>
              <a:rPr lang="de-DE" kern="0" dirty="0"/>
              <a:t> </a:t>
            </a:r>
            <a:r>
              <a:rPr lang="de-DE" kern="0" dirty="0" err="1"/>
              <a:t>serbski</a:t>
            </a:r>
            <a:r>
              <a:rPr lang="de-DE" kern="0" dirty="0"/>
              <a:t> lud </a:t>
            </a:r>
            <a:br>
              <a:rPr lang="de-DE" kern="0" dirty="0"/>
            </a:br>
            <a:r>
              <a:rPr lang="de-DE" kern="0" dirty="0"/>
              <a:t>/ Stiftung für das sorbische Volk</a:t>
            </a:r>
          </a:p>
          <a:p>
            <a:pPr lvl="2"/>
            <a:endParaRPr lang="de-DE" kern="0" dirty="0"/>
          </a:p>
          <a:p>
            <a:pPr lvl="2"/>
            <a:r>
              <a:rPr lang="de-DE" kern="0" dirty="0" err="1"/>
              <a:t>Póstowe</a:t>
            </a:r>
            <a:r>
              <a:rPr lang="de-DE" kern="0" dirty="0"/>
              <a:t> </a:t>
            </a:r>
            <a:r>
              <a:rPr lang="de-DE" kern="0" dirty="0" err="1"/>
              <a:t>naměsto</a:t>
            </a:r>
            <a:r>
              <a:rPr lang="de-DE" kern="0" dirty="0"/>
              <a:t> / Postplatz 2</a:t>
            </a:r>
          </a:p>
          <a:p>
            <a:pPr lvl="2"/>
            <a:r>
              <a:rPr lang="de-DE" kern="0" dirty="0"/>
              <a:t>02625 </a:t>
            </a:r>
            <a:r>
              <a:rPr lang="de-DE" kern="0" dirty="0" err="1"/>
              <a:t>Budyšin</a:t>
            </a:r>
            <a:r>
              <a:rPr lang="de-DE" kern="0" dirty="0"/>
              <a:t> / Bautzen</a:t>
            </a:r>
          </a:p>
          <a:p>
            <a:pPr lvl="2"/>
            <a:r>
              <a:rPr lang="de-DE" kern="0" dirty="0"/>
              <a:t>Telefon: +49 (0)173 589 33 95</a:t>
            </a:r>
          </a:p>
          <a:p>
            <a:pPr lvl="2"/>
            <a:endParaRPr lang="de-DE" kern="0" dirty="0"/>
          </a:p>
          <a:p>
            <a:pPr lvl="2"/>
            <a:r>
              <a:rPr lang="de-DE" kern="0" dirty="0"/>
              <a:t>sekretariat@zalozba.de</a:t>
            </a:r>
          </a:p>
          <a:p>
            <a:pPr lvl="2"/>
            <a:r>
              <a:rPr lang="de-DE" kern="0" dirty="0"/>
              <a:t> Website: stiftung.sorben.com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EA6362-56B6-01A3-BBE0-CA8351B9E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162" y="3776635"/>
            <a:ext cx="2493748" cy="1472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0083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169E5EB-1E7D-C1EA-B0E3-F382F3EE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386BF06-4FE5-4ECB-9E48-683B65D8E9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386BF06-4FE5-4ECB-9E48-683B65D8E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7DBD4C-23EA-4997-B274-B0674ADF01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79425" y="1700213"/>
            <a:ext cx="5916612" cy="1011239"/>
          </a:xfrm>
        </p:spPr>
        <p:txBody>
          <a:bodyPr/>
          <a:lstStyle/>
          <a:p>
            <a:r>
              <a:rPr lang="en-US" dirty="0"/>
              <a:t>Follow us!</a:t>
            </a:r>
          </a:p>
          <a:p>
            <a:pPr lvl="1"/>
            <a:r>
              <a:rPr lang="de-DE" dirty="0"/>
              <a:t>—</a:t>
            </a:r>
          </a:p>
        </p:txBody>
      </p:sp>
      <p:pic>
        <p:nvPicPr>
          <p:cNvPr id="5" name="ikts_rgb_modul_send_de">
            <a:extLst>
              <a:ext uri="{FF2B5EF4-FFF2-40B4-BE49-F238E27FC236}">
                <a16:creationId xmlns:a16="http://schemas.microsoft.com/office/drawing/2014/main" id="{7D028A78-D975-A075-9588-E5F63EF9599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6162" y="476250"/>
            <a:ext cx="2512826" cy="14714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3C001-525A-720D-92A7-7F1BD2385878}"/>
              </a:ext>
            </a:extLst>
          </p:cNvPr>
          <p:cNvSpPr txBox="1"/>
          <p:nvPr/>
        </p:nvSpPr>
        <p:spPr>
          <a:xfrm>
            <a:off x="385296" y="3532895"/>
            <a:ext cx="7310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#weloveceramics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BA31052-AF2A-EF4B-B098-74AAFC656C39}"/>
              </a:ext>
            </a:extLst>
          </p:cNvPr>
          <p:cNvGrpSpPr/>
          <p:nvPr/>
        </p:nvGrpSpPr>
        <p:grpSpPr>
          <a:xfrm>
            <a:off x="479425" y="5189118"/>
            <a:ext cx="2701684" cy="795757"/>
            <a:chOff x="-2255971" y="8163825"/>
            <a:chExt cx="3666725" cy="108000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8960AA4-CB26-9823-94A9-C58857B4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62609" y="8163825"/>
              <a:ext cx="1080000" cy="108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D310CFD-A4DD-8532-9B47-B9D5CD647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255971" y="8163825"/>
              <a:ext cx="1079999" cy="1080000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512E667-944C-2E64-5BBA-DB038D02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754" y="8163826"/>
              <a:ext cx="1080000" cy="1080000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08DF6B-4BE9-9C8D-4D63-6D40C913E8D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51E7BE-715B-4305-BE99-46AE16D9EB2A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C4A78C9-D8E3-AD07-15E7-DFC5333FA5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0900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8B117-510D-9B21-E3C1-EABA55FF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82733"/>
          </a:xfrm>
        </p:spPr>
        <p:txBody>
          <a:bodyPr/>
          <a:lstStyle/>
          <a:p>
            <a:r>
              <a:rPr lang="de-DE" dirty="0" err="1"/>
              <a:t>Distinctive</a:t>
            </a:r>
            <a:r>
              <a:rPr lang="de-DE" dirty="0"/>
              <a:t> Features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Sorbian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ED655DA-21BB-05A2-627F-DA7D461CD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013" y="1697213"/>
            <a:ext cx="4248150" cy="424815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5AAAD8-F292-4D57-4808-CB15EACF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12" y="1626093"/>
            <a:ext cx="4406802" cy="424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1118148-338E-0624-3167-3734D7E00D6B}"/>
              </a:ext>
            </a:extLst>
          </p:cNvPr>
          <p:cNvSpPr txBox="1"/>
          <p:nvPr/>
        </p:nvSpPr>
        <p:spPr>
          <a:xfrm>
            <a:off x="2448911" y="1177158"/>
            <a:ext cx="1144544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Upper </a:t>
            </a:r>
            <a:r>
              <a:rPr lang="de-DE" sz="1400" dirty="0" err="1"/>
              <a:t>Sorbian</a:t>
            </a:r>
            <a:r>
              <a:rPr lang="de-DE" sz="1400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9B594D-668B-0536-69A0-BEEDF12793D1}"/>
              </a:ext>
            </a:extLst>
          </p:cNvPr>
          <p:cNvSpPr txBox="1"/>
          <p:nvPr/>
        </p:nvSpPr>
        <p:spPr>
          <a:xfrm>
            <a:off x="7827141" y="1226699"/>
            <a:ext cx="1144544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Lower </a:t>
            </a:r>
            <a:r>
              <a:rPr lang="de-DE" sz="1400" dirty="0" err="1"/>
              <a:t>Sorbian</a:t>
            </a:r>
            <a:r>
              <a:rPr lang="de-DE" sz="1400" dirty="0"/>
              <a:t> 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5970496-004E-71A6-6CF0-67AF493898F4}"/>
              </a:ext>
            </a:extLst>
          </p:cNvPr>
          <p:cNvSpPr/>
          <p:nvPr/>
        </p:nvSpPr>
        <p:spPr>
          <a:xfrm>
            <a:off x="6758101" y="4195284"/>
            <a:ext cx="355162" cy="3827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CD4D49B-08F8-96EA-A67C-5EF02286610B}"/>
              </a:ext>
            </a:extLst>
          </p:cNvPr>
          <p:cNvSpPr/>
          <p:nvPr/>
        </p:nvSpPr>
        <p:spPr>
          <a:xfrm>
            <a:off x="8502876" y="4183013"/>
            <a:ext cx="355162" cy="3827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E07D82C-2AE6-B54E-BEFB-9D696C86DEC9}"/>
              </a:ext>
            </a:extLst>
          </p:cNvPr>
          <p:cNvSpPr/>
          <p:nvPr/>
        </p:nvSpPr>
        <p:spPr>
          <a:xfrm>
            <a:off x="7908516" y="5040540"/>
            <a:ext cx="355162" cy="3827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137BEA4-1C87-78C4-DC60-4B1C7E80D776}"/>
              </a:ext>
            </a:extLst>
          </p:cNvPr>
          <p:cNvSpPr/>
          <p:nvPr/>
        </p:nvSpPr>
        <p:spPr>
          <a:xfrm>
            <a:off x="3225088" y="3046267"/>
            <a:ext cx="625552" cy="382733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7890BC-6C7E-0A73-500A-5678A79DAC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B73959-4536-473D-8694-CB0790F5BE3E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621655-4B42-4F75-5D19-F1AEB388E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741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5DB43-BFFE-280F-9AE4-0D718198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82733"/>
          </a:xfrm>
        </p:spPr>
        <p:txBody>
          <a:bodyPr/>
          <a:lstStyle/>
          <a:p>
            <a:r>
              <a:rPr lang="de-DE" dirty="0" err="1"/>
              <a:t>Distinctive</a:t>
            </a:r>
            <a:r>
              <a:rPr lang="de-DE" dirty="0"/>
              <a:t> Features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Sorbian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5940E67-5ECF-7EA3-076E-1F2702615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790801"/>
              </p:ext>
            </p:extLst>
          </p:nvPr>
        </p:nvGraphicFramePr>
        <p:xfrm>
          <a:off x="315310" y="1035853"/>
          <a:ext cx="11561380" cy="4957103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780690">
                  <a:extLst>
                    <a:ext uri="{9D8B030D-6E8A-4147-A177-3AD203B41FA5}">
                      <a16:colId xmlns:a16="http://schemas.microsoft.com/office/drawing/2014/main" val="688245157"/>
                    </a:ext>
                  </a:extLst>
                </a:gridCol>
                <a:gridCol w="5780690">
                  <a:extLst>
                    <a:ext uri="{9D8B030D-6E8A-4147-A177-3AD203B41FA5}">
                      <a16:colId xmlns:a16="http://schemas.microsoft.com/office/drawing/2014/main" val="3391737428"/>
                    </a:ext>
                  </a:extLst>
                </a:gridCol>
              </a:tblGrid>
              <a:tr h="346841"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Upper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Sorbian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  <a:latin typeface="+mj-lt"/>
                        </a:rPr>
                        <a:t>Lower </a:t>
                      </a:r>
                      <a:r>
                        <a:rPr lang="de-DE" sz="2000" u="none" strike="noStrike" dirty="0" err="1">
                          <a:effectLst/>
                          <a:latin typeface="+mj-lt"/>
                        </a:rPr>
                        <a:t>Sorbian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365709"/>
                  </a:ext>
                </a:extLst>
              </a:tr>
              <a:tr h="4560863"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Cyłkownje 48 idejow je so zapodało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Za wubědźowanje idejow “Rěč zwjazuje. Rěc zwězujo. Sorbisch verbindet.” Załožby za serbski lud je so cyłkownje 48 projektowych idejow z Hornjeje a Delneje Łužicy kaž tež dwě zwonka sydlenskeho ruma respektiwnje wukraja zapodało.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 su wosebje wšelakore projekty z dźěćimi a dorosćenymi w kotrychž so akterojo na přikład z narodnej drastu serbskimi stawiznami a bajemi zaběraja.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Dóšli su pak tež projektowe ideje na polu tworjaceho wuměłstwa dźiwadła a hudźby kaž tež na polu digitalnych a analognych medijow.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Tež wuwiće serbskich hrow je so namjetowało runje tak kaž ideje kak móže so widźomnosć serbskeje rěče w zjawnosći powyšić.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Dale su so namjety za wuwiwanje wšelakich koncepcijow zapodali štož bě w lětušim wubědźowanju tež móžne.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Załožba pruwuje nětko zapodaća a přihotuje podłožki za njewotwisnu mytowansku jury.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Tuta wšitke ideje po wěstych kriterijach kaž kreatiwita inowacija synergije naslědnosć a dalše pohódnoći.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Jury schadźuje so potom srjedź septembra a wo mytowanju projektow wuradźuje.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Cyłkownje mytuja so 17 idejow: šěsć króć z 1.000 eurami štyri króć z 3.500 eurami štyri króć z 5.000 eurami a tři króć z 10.000 eurami.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Mytowanje budźe w nazymje konkretny termin hišće njeje jasny.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Cełkownje 48 idejow jo se zapodało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Za wuběźowanje idejow “Rěč zwjazuje. Rěc zwězujo. Sorbisch verbindet.” Załožby za serbski lud jo se cełkownje 48 projektowych idejow z Górneje a Dolneje Łužyce ako teke dwě zwenka sedleńskego ruma respektiwnje wukraja zapódało.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 su wósebnje wšakorake projekty ze źiśimi a dorosćonymi w kótarychž se aktery na pśikład z narodneju drastwu serbskimi stawiznami a bajkami zaběraju.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Dojšli pak su teke projektowe ideje na pólu twórjecego wuměłstwa źiwadła a muziki ako teke na pólu digitalnych a analognych medijow.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Teke wuwiśe serbskich graśow jo se naraźiło rowno tak ako ideje kak móžo se widobnosć serbskeje rěcy w zjawnosći pówušyś.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Dalej su se naraźenja za wuwijanje wšakich koncepcijow zapódali což jo we lětosnem wuběźowanju teke móžno.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Załožba pśespytujo něnto zapódaśa a pśigótujo pódłožki za njewótwisnu mytowańsku jury.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Toś ta wšykne ideje pó wěstych kriterijach ako kreatiwita inowacija synergije naslědnosć a dalšne pógódnośijo.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Jury schadujo se pótom srjejź septembra a wó wuznamjenjenju projektow wobradujo.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Cełkownje mytuju se 17 idejow: šesć razow z 1.000 eurami styri raze z 3.500 eurami styri raze z 5.000 eurami a tśi raze z 10.000 eurami. </a:t>
                      </a:r>
                    </a:p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Mytowanje buźo w nazymje konkretny termin hyšći njejo jasny.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911584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FDE70C-79A5-27E3-AC1B-D1FEADDA58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863F4D-02CA-4A58-A2C7-04F4E1D95F08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315152-9197-AB25-7D63-39AAFB6B8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4118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71FD0-B22C-DE19-B2F0-B43D856C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334800"/>
            <a:ext cx="10944000" cy="382733"/>
          </a:xfrm>
        </p:spPr>
        <p:txBody>
          <a:bodyPr/>
          <a:lstStyle/>
          <a:p>
            <a:r>
              <a:rPr lang="de-DE" dirty="0" err="1"/>
              <a:t>Distinctive</a:t>
            </a:r>
            <a:r>
              <a:rPr lang="de-DE" dirty="0"/>
              <a:t> Features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Sorbian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F7096E5-1C01-ADFA-DCD3-0FB30F9F6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447387"/>
              </p:ext>
            </p:extLst>
          </p:nvPr>
        </p:nvGraphicFramePr>
        <p:xfrm>
          <a:off x="903890" y="910676"/>
          <a:ext cx="10078672" cy="57912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519668">
                  <a:extLst>
                    <a:ext uri="{9D8B030D-6E8A-4147-A177-3AD203B41FA5}">
                      <a16:colId xmlns:a16="http://schemas.microsoft.com/office/drawing/2014/main" val="2972398720"/>
                    </a:ext>
                  </a:extLst>
                </a:gridCol>
                <a:gridCol w="2519668">
                  <a:extLst>
                    <a:ext uri="{9D8B030D-6E8A-4147-A177-3AD203B41FA5}">
                      <a16:colId xmlns:a16="http://schemas.microsoft.com/office/drawing/2014/main" val="761272215"/>
                    </a:ext>
                  </a:extLst>
                </a:gridCol>
                <a:gridCol w="2519668">
                  <a:extLst>
                    <a:ext uri="{9D8B030D-6E8A-4147-A177-3AD203B41FA5}">
                      <a16:colId xmlns:a16="http://schemas.microsoft.com/office/drawing/2014/main" val="2143636078"/>
                    </a:ext>
                  </a:extLst>
                </a:gridCol>
                <a:gridCol w="2519668">
                  <a:extLst>
                    <a:ext uri="{9D8B030D-6E8A-4147-A177-3AD203B41FA5}">
                      <a16:colId xmlns:a16="http://schemas.microsoft.com/office/drawing/2014/main" val="2255677284"/>
                    </a:ext>
                  </a:extLst>
                </a:gridCol>
              </a:tblGrid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u="none" strike="noStrike" dirty="0">
                          <a:effectLst/>
                        </a:rPr>
                        <a:t>Upper </a:t>
                      </a:r>
                      <a:r>
                        <a:rPr lang="de-DE" sz="1400" b="1" u="none" strike="noStrike" dirty="0" err="1">
                          <a:effectLst/>
                        </a:rPr>
                        <a:t>Sorbian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u="none" strike="noStrike">
                          <a:effectLst/>
                        </a:rPr>
                        <a:t>Lower Sorbian</a:t>
                      </a:r>
                      <a:endParaRPr lang="de-DE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u="none" strike="noStrike" dirty="0">
                          <a:effectLst/>
                        </a:rPr>
                        <a:t>Upper </a:t>
                      </a:r>
                      <a:r>
                        <a:rPr lang="de-DE" sz="1400" b="1" u="none" strike="noStrike" dirty="0" err="1">
                          <a:effectLst/>
                        </a:rPr>
                        <a:t>Sorbian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u="none" strike="noStrike" dirty="0">
                          <a:effectLst/>
                        </a:rPr>
                        <a:t>Lower </a:t>
                      </a:r>
                      <a:r>
                        <a:rPr lang="de-DE" sz="1400" b="1" u="none" strike="noStrike" dirty="0" err="1">
                          <a:effectLst/>
                        </a:rPr>
                        <a:t>Sorbian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46579101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wubědźowanje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wuběźowanje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Dale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Dalej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63142423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je so </a:t>
                      </a:r>
                      <a:r>
                        <a:rPr lang="de-DE" sz="1400" u="none" strike="noStrike" dirty="0" err="1">
                          <a:effectLst/>
                        </a:rPr>
                        <a:t>cyłkownje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jo</a:t>
                      </a:r>
                      <a:r>
                        <a:rPr lang="de-DE" sz="1400" u="none" strike="noStrike" dirty="0">
                          <a:effectLst/>
                        </a:rPr>
                        <a:t> se </a:t>
                      </a:r>
                      <a:r>
                        <a:rPr lang="de-DE" sz="1400" u="none" strike="noStrike" dirty="0" err="1">
                          <a:effectLst/>
                        </a:rPr>
                        <a:t>cełkownje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so </a:t>
                      </a:r>
                      <a:r>
                        <a:rPr lang="de-DE" sz="1400" u="none" strike="noStrike" dirty="0" err="1">
                          <a:effectLst/>
                        </a:rPr>
                        <a:t>namjety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se </a:t>
                      </a:r>
                      <a:r>
                        <a:rPr lang="de-DE" sz="1400" u="none" strike="noStrike" dirty="0" err="1">
                          <a:effectLst/>
                        </a:rPr>
                        <a:t>naraźenja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15244642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Hornjeje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Górneje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wuwiwanje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wšelakich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wuwijanje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wšakich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64987679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Delneje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Łužicy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kaž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tež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Dolneje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Łužyce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ako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teke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pruwuje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nětko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zapodaća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pśespytujo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něnto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zapódaśa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33369294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zwonka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sydlenskeho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zwenka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sedleńskego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přihotuje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podłožki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pśigótujo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pódłožki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24156511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zapodało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zapódało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njewotwisnu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mytowansku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njewótwisnu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mytowańsku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59662933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wosebje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wšelakore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'wósebnje wšakorake'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Tuta </a:t>
                      </a:r>
                      <a:r>
                        <a:rPr lang="de-DE" sz="1400" u="none" strike="noStrike" dirty="0" err="1">
                          <a:effectLst/>
                        </a:rPr>
                        <a:t>wšitke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Toś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ta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wšykne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887860287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bajemi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zaběraja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bajkami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zaběraju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pó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8016124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polu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tworjaceho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pólu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twórjecego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dalše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pohódnoći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dalšne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pógódnośijo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493764586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dźiwadła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źiwadła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schadźuje</a:t>
                      </a:r>
                      <a:r>
                        <a:rPr lang="de-DE" sz="1400" u="none" strike="noStrike" dirty="0">
                          <a:effectLst/>
                        </a:rPr>
                        <a:t> so </a:t>
                      </a:r>
                      <a:r>
                        <a:rPr lang="de-DE" sz="1400" u="none" strike="noStrike" dirty="0" err="1">
                          <a:effectLst/>
                        </a:rPr>
                        <a:t>potom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srjedź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schadujo</a:t>
                      </a:r>
                      <a:r>
                        <a:rPr lang="de-DE" sz="1400" u="none" strike="noStrike" dirty="0">
                          <a:effectLst/>
                        </a:rPr>
                        <a:t> se </a:t>
                      </a:r>
                      <a:r>
                        <a:rPr lang="de-DE" sz="1400" u="none" strike="noStrike" dirty="0" err="1">
                          <a:effectLst/>
                        </a:rPr>
                        <a:t>pótom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srjejź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852030616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hudźby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kaž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tež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muziki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ako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teke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wo </a:t>
                      </a:r>
                      <a:r>
                        <a:rPr lang="de-DE" sz="1400" u="none" strike="noStrike" dirty="0" err="1">
                          <a:effectLst/>
                        </a:rPr>
                        <a:t>mytowanju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wó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wuznamjenjenju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358163576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polu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pólu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wuradźuje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wobradujo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963455796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Tež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wuwiće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Teke </a:t>
                      </a:r>
                      <a:r>
                        <a:rPr lang="de-DE" sz="1400" u="none" strike="noStrike" dirty="0" err="1">
                          <a:effectLst/>
                        </a:rPr>
                        <a:t>wuwiśe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'Cyłkownje </a:t>
                      </a:r>
                      <a:r>
                        <a:rPr lang="de-DE" sz="1400" u="none" strike="noStrike" err="1">
                          <a:effectLst/>
                        </a:rPr>
                        <a:t>mytuja</a:t>
                      </a:r>
                      <a:r>
                        <a:rPr lang="de-DE" sz="1400" u="none" strike="noStrike">
                          <a:effectLst/>
                        </a:rPr>
                        <a:t> so'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'Cełkownje </a:t>
                      </a:r>
                      <a:r>
                        <a:rPr lang="de-DE" sz="1400" u="none" strike="noStrike" err="1">
                          <a:effectLst/>
                        </a:rPr>
                        <a:t>mytuju</a:t>
                      </a:r>
                      <a:r>
                        <a:rPr lang="de-DE" sz="1400" u="none" strike="noStrike">
                          <a:effectLst/>
                        </a:rPr>
                        <a:t> se'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053437984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u="none" strike="noStrike" dirty="0">
                          <a:effectLst/>
                        </a:rPr>
                        <a:t>hrow je so namjetowało runje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graśow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jo</a:t>
                      </a:r>
                      <a:r>
                        <a:rPr lang="de-DE" sz="1400" u="none" strike="noStrike" dirty="0">
                          <a:effectLst/>
                        </a:rPr>
                        <a:t> se </a:t>
                      </a:r>
                      <a:r>
                        <a:rPr lang="de-DE" sz="1400" u="none" strike="noStrike" dirty="0" err="1">
                          <a:effectLst/>
                        </a:rPr>
                        <a:t>naraźiło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rowno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šěsć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króć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šesć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razow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38750646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kaž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ako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štyri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króć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styri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raze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69910487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móže</a:t>
                      </a:r>
                      <a:r>
                        <a:rPr lang="de-DE" sz="1400" u="none" strike="noStrike" dirty="0">
                          <a:effectLst/>
                        </a:rPr>
                        <a:t> so </a:t>
                      </a:r>
                      <a:r>
                        <a:rPr lang="de-DE" sz="1400" u="none" strike="noStrike" dirty="0" err="1">
                          <a:effectLst/>
                        </a:rPr>
                        <a:t>widźomnosć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móžo</a:t>
                      </a:r>
                      <a:r>
                        <a:rPr lang="de-DE" sz="1400" u="none" strike="noStrike" dirty="0">
                          <a:effectLst/>
                        </a:rPr>
                        <a:t> se </a:t>
                      </a:r>
                      <a:r>
                        <a:rPr lang="de-DE" sz="1400" u="none" strike="noStrike" dirty="0" err="1">
                          <a:effectLst/>
                        </a:rPr>
                        <a:t>widobnosć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tři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króć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tśi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raze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511796886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rěče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rěcy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budźe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buźo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067596113"/>
                  </a:ext>
                </a:extLst>
              </a:tr>
              <a:tr h="26991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powyšić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pówušyś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hišće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njeje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 err="1">
                          <a:effectLst/>
                        </a:rPr>
                        <a:t>hyšći</a:t>
                      </a:r>
                      <a:r>
                        <a:rPr lang="de-DE" sz="1400" u="none" strike="noStrike" dirty="0">
                          <a:effectLst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</a:rPr>
                        <a:t>njejo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834550427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A2DDAF-D541-8EE0-DDB3-92E2F300CD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59776E-83CE-4D7B-A2A6-FE41FD65A12D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3EF378-AD04-8807-D60A-0EF32083B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280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F95AC-2031-4B09-87E3-998AF6E48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82733"/>
          </a:xfrm>
        </p:spPr>
        <p:txBody>
          <a:bodyPr/>
          <a:lstStyle/>
          <a:p>
            <a:r>
              <a:rPr lang="de-DE" dirty="0"/>
              <a:t>Who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78527-EAB9-4F0C-8939-7FDB60389F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31" y="4753299"/>
            <a:ext cx="1757865" cy="103790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353784E-C112-4705-DBA6-74615ED5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773238"/>
            <a:ext cx="10707852" cy="2692725"/>
          </a:xfrm>
        </p:spPr>
        <p:txBody>
          <a:bodyPr/>
          <a:lstStyle/>
          <a:p>
            <a:pPr lvl="3"/>
            <a:r>
              <a:rPr lang="en-US" sz="1800" b="1" dirty="0"/>
              <a:t>Fraunhofer Institute for Ceramic Technologies and Systems IKTS, Dresden, Germany</a:t>
            </a:r>
          </a:p>
          <a:p>
            <a:pPr lvl="4"/>
            <a:r>
              <a:rPr lang="en-US" sz="1800" dirty="0"/>
              <a:t>www.ikts.fraunhofer.de</a:t>
            </a:r>
          </a:p>
          <a:p>
            <a:pPr lvl="3"/>
            <a:endParaRPr lang="en-US" sz="1800" dirty="0"/>
          </a:p>
          <a:p>
            <a:pPr lvl="3"/>
            <a:r>
              <a:rPr lang="de-DE" sz="1800" b="1" dirty="0" err="1"/>
              <a:t>Załožba</a:t>
            </a:r>
            <a:r>
              <a:rPr lang="de-DE" sz="1800" b="1" dirty="0"/>
              <a:t> </a:t>
            </a:r>
            <a:r>
              <a:rPr lang="de-DE" sz="1800" b="1" dirty="0" err="1"/>
              <a:t>za</a:t>
            </a:r>
            <a:r>
              <a:rPr lang="de-DE" sz="1800" b="1" dirty="0"/>
              <a:t> </a:t>
            </a:r>
            <a:r>
              <a:rPr lang="de-DE" sz="1800" b="1" dirty="0" err="1"/>
              <a:t>serbski</a:t>
            </a:r>
            <a:r>
              <a:rPr lang="de-DE" sz="1800" b="1" dirty="0"/>
              <a:t> lud, </a:t>
            </a:r>
            <a:r>
              <a:rPr lang="de-DE" sz="1800" b="1" dirty="0" err="1"/>
              <a:t>Budyšin</a:t>
            </a:r>
            <a:r>
              <a:rPr lang="de-DE" sz="1800" b="1" dirty="0"/>
              <a:t> / </a:t>
            </a:r>
            <a:r>
              <a:rPr lang="en-US" sz="1800" b="1" dirty="0"/>
              <a:t>Foundation for the Sorbian People, Bautzen, Germany</a:t>
            </a:r>
          </a:p>
          <a:p>
            <a:pPr lvl="4"/>
            <a:r>
              <a:rPr lang="en-US" sz="1800" dirty="0"/>
              <a:t>www.zalozba.de</a:t>
            </a:r>
          </a:p>
          <a:p>
            <a:pPr lvl="3"/>
            <a:endParaRPr lang="en-US" sz="1800" dirty="0"/>
          </a:p>
          <a:p>
            <a:pPr lvl="3"/>
            <a:r>
              <a:rPr lang="en-US" sz="1800" b="1" dirty="0"/>
              <a:t>Brandenburg University of Technology (BTU) Cottbus-</a:t>
            </a:r>
            <a:r>
              <a:rPr lang="en-US" sz="1800" b="1" dirty="0" err="1"/>
              <a:t>Senftenberg</a:t>
            </a:r>
            <a:r>
              <a:rPr lang="en-US" sz="1800" b="1" dirty="0"/>
              <a:t>, Cottbus, Germany</a:t>
            </a:r>
          </a:p>
          <a:p>
            <a:pPr lvl="4"/>
            <a:r>
              <a:rPr lang="en-US" sz="1800" dirty="0"/>
              <a:t>www.b-tu.de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D21660-35FB-8B43-1FEA-95EB264F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718" y="4917361"/>
            <a:ext cx="4140425" cy="709787"/>
          </a:xfrm>
          <a:prstGeom prst="rect">
            <a:avLst/>
          </a:prstGeom>
        </p:spPr>
      </p:pic>
      <p:pic>
        <p:nvPicPr>
          <p:cNvPr id="13" name="ikts_rgb_modul_send_de">
            <a:extLst>
              <a:ext uri="{FF2B5EF4-FFF2-40B4-BE49-F238E27FC236}">
                <a16:creationId xmlns:a16="http://schemas.microsoft.com/office/drawing/2014/main" id="{A1CC3104-675D-934A-7F4B-423C4796C4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833"/>
          <a:stretch/>
        </p:blipFill>
        <p:spPr>
          <a:xfrm>
            <a:off x="622300" y="4671273"/>
            <a:ext cx="3355910" cy="120196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04242C-5AED-4E04-4ED7-11226B1D80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96A86E5-8D99-4C4E-96C0-1FCCFCF2D174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51AF6-A9AB-ED23-076D-6D8FD16ED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2459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2C29-AB80-E14A-2A3F-C6A96325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82733"/>
          </a:xfrm>
        </p:spPr>
        <p:txBody>
          <a:bodyPr/>
          <a:lstStyle/>
          <a:p>
            <a:r>
              <a:rPr lang="de-DE" dirty="0"/>
              <a:t>Who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Sorbian</a:t>
            </a:r>
            <a:r>
              <a:rPr lang="de-DE" dirty="0"/>
              <a:t> People?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AC8566E-E0B1-85F0-F8E8-A3917A432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24" y="1960880"/>
            <a:ext cx="6653180" cy="3596225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966CC0-E63D-0C3D-F45F-3810461B81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0055" y="798311"/>
            <a:ext cx="3287021" cy="219095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2B0A2AA-6470-8D27-579B-E477C4AB2680}"/>
              </a:ext>
            </a:extLst>
          </p:cNvPr>
          <p:cNvSpPr txBox="1"/>
          <p:nvPr/>
        </p:nvSpPr>
        <p:spPr>
          <a:xfrm>
            <a:off x="458396" y="5664481"/>
            <a:ext cx="6145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 err="1"/>
              <a:t>Credits</a:t>
            </a:r>
            <a:r>
              <a:rPr lang="de-DE" sz="1000" dirty="0"/>
              <a:t>: Sorbisches National-Ensemble, </a:t>
            </a:r>
            <a:r>
              <a:rPr lang="de-DE" sz="1000" b="0" i="0" dirty="0" err="1">
                <a:solidFill>
                  <a:srgbClr val="545658"/>
                </a:solidFill>
                <a:effectLst/>
              </a:rPr>
              <a:t>irakite</a:t>
            </a:r>
            <a:r>
              <a:rPr lang="de-DE" sz="1000" b="0" i="0" dirty="0">
                <a:solidFill>
                  <a:srgbClr val="545658"/>
                </a:solidFill>
                <a:effectLst/>
              </a:rPr>
              <a:t>/Getty Images, </a:t>
            </a:r>
            <a:r>
              <a:rPr lang="de-DE" sz="1000" dirty="0" err="1"/>
              <a:t>hagens_world</a:t>
            </a:r>
            <a:r>
              <a:rPr lang="de-DE" sz="1000" dirty="0"/>
              <a:t>/</a:t>
            </a:r>
            <a:r>
              <a:rPr lang="de-DE" sz="1000" dirty="0" err="1"/>
              <a:t>flickr</a:t>
            </a:r>
            <a:r>
              <a:rPr lang="de-DE" sz="1000" dirty="0"/>
              <a:t>,</a:t>
            </a:r>
            <a:r>
              <a:rPr lang="en-US" sz="1000" dirty="0"/>
              <a:t> By Julian </a:t>
            </a:r>
            <a:r>
              <a:rPr lang="en-US" sz="1000" dirty="0" err="1"/>
              <a:t>Nyča</a:t>
            </a:r>
            <a:r>
              <a:rPr lang="en-US" sz="1000" dirty="0"/>
              <a:t> - Own work, CC BY-SA 3.0, https://commons.wikimedia.org/w/index.php?curid=88532443</a:t>
            </a:r>
            <a:endParaRPr lang="de-DE" sz="10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780E99-11A7-3593-93CA-F8C125238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429" y="3100069"/>
            <a:ext cx="5125765" cy="288324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2B14E70-67CE-83ED-244F-B98992565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040" y="1138795"/>
            <a:ext cx="2769431" cy="1845566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E0834B-7CEE-ACDC-1B92-3984B042A8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66C3DA-F2FD-4EAC-A26D-C58EBEAEEE52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FED888-2D62-4BCA-677B-9A0267D60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2747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146F5-986C-2E36-85C7-DC520E2C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co-jo-serbske-kulturne-derbstwo_burn-in_1920x1080_x264_--_--">
            <a:hlinkClick r:id="" action="ppaction://media"/>
            <a:extLst>
              <a:ext uri="{FF2B5EF4-FFF2-40B4-BE49-F238E27FC236}">
                <a16:creationId xmlns:a16="http://schemas.microsoft.com/office/drawing/2014/main" id="{EB105020-900B-9111-E7FE-65EBDE86D0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51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1094AB-1BFA-BEAC-27D2-697DF12E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388" y="102049"/>
            <a:ext cx="1523479" cy="10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5BC276-B490-5D17-BDFA-C50CF3C686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A8880C-258D-43A6-960A-FD28C0D020C5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8862DB-2DF2-19E3-7243-B00F02441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168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4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F95AC-2031-4B09-87E3-998AF6E48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82733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Sorbian</a:t>
            </a:r>
            <a:r>
              <a:rPr lang="de-DE" dirty="0"/>
              <a:t> </a:t>
            </a:r>
            <a:r>
              <a:rPr lang="de-DE" dirty="0" err="1"/>
              <a:t>Languages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935EAA-EB44-472D-A9C9-E232E314C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195" y="1478916"/>
            <a:ext cx="6265788" cy="3639010"/>
          </a:xfrm>
        </p:spPr>
        <p:txBody>
          <a:bodyPr/>
          <a:lstStyle/>
          <a:p>
            <a:pPr lvl="3"/>
            <a:r>
              <a:rPr lang="en-US" sz="1800" dirty="0"/>
              <a:t>Upper Sorbian (</a:t>
            </a:r>
            <a:r>
              <a:rPr lang="en-US" sz="1800" dirty="0" err="1"/>
              <a:t>hornjoserbšćina</a:t>
            </a:r>
            <a:r>
              <a:rPr lang="en-US" sz="1800" dirty="0"/>
              <a:t>) and Lower Sorbian (</a:t>
            </a:r>
            <a:r>
              <a:rPr lang="en-US" sz="1800" dirty="0" err="1"/>
              <a:t>dolnoserbšćina</a:t>
            </a:r>
            <a:r>
              <a:rPr lang="en-US" sz="1800" dirty="0"/>
              <a:t>) are </a:t>
            </a:r>
            <a:r>
              <a:rPr lang="en-US" sz="1800" b="1" dirty="0">
                <a:solidFill>
                  <a:schemeClr val="accent1"/>
                </a:solidFill>
              </a:rPr>
              <a:t>West Slavic languages</a:t>
            </a:r>
          </a:p>
          <a:p>
            <a:pPr lvl="3"/>
            <a:endParaRPr lang="en-US" sz="1800" dirty="0"/>
          </a:p>
          <a:p>
            <a:pPr lvl="3"/>
            <a:r>
              <a:rPr lang="en-US" sz="1800" dirty="0"/>
              <a:t>Although closely related they are only partially mutually intelligible.</a:t>
            </a:r>
          </a:p>
          <a:p>
            <a:pPr lvl="3"/>
            <a:endParaRPr lang="en-US" sz="1800" dirty="0"/>
          </a:p>
          <a:p>
            <a:pPr lvl="3"/>
            <a:r>
              <a:rPr lang="en-US" sz="1800" b="1" dirty="0">
                <a:solidFill>
                  <a:schemeClr val="accent1"/>
                </a:solidFill>
              </a:rPr>
              <a:t>Endangered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chemeClr val="accent1"/>
                </a:solidFill>
              </a:rPr>
              <a:t>under-resourced (UNESCO)</a:t>
            </a:r>
          </a:p>
          <a:p>
            <a:pPr lvl="3"/>
            <a:endParaRPr lang="en-US" sz="1800" dirty="0"/>
          </a:p>
          <a:p>
            <a:pPr lvl="3"/>
            <a:r>
              <a:rPr lang="en-US" sz="1800" dirty="0"/>
              <a:t>Minority in a predominantly </a:t>
            </a:r>
            <a:r>
              <a:rPr lang="en-US" sz="1800" b="1" dirty="0">
                <a:solidFill>
                  <a:schemeClr val="accent1"/>
                </a:solidFill>
              </a:rPr>
              <a:t>German-speaking area</a:t>
            </a:r>
          </a:p>
          <a:p>
            <a:pPr lvl="4"/>
            <a:r>
              <a:rPr lang="en-US" sz="1800" dirty="0"/>
              <a:t>15-20 thousand speakers of Upper Sorbian, and </a:t>
            </a:r>
            <a:br>
              <a:rPr lang="en-US" sz="1800" dirty="0"/>
            </a:br>
            <a:r>
              <a:rPr lang="en-US" sz="1800" dirty="0"/>
              <a:t>5-10 thousand of Lower Sorbian. </a:t>
            </a:r>
          </a:p>
          <a:p>
            <a:pPr lvl="4"/>
            <a:r>
              <a:rPr lang="en-US" sz="1800" dirty="0"/>
              <a:t>Mostly used for </a:t>
            </a:r>
            <a:r>
              <a:rPr lang="en-US" sz="1800" b="1" dirty="0">
                <a:solidFill>
                  <a:schemeClr val="accent1"/>
                </a:solidFill>
              </a:rPr>
              <a:t>daily communication </a:t>
            </a:r>
            <a:r>
              <a:rPr lang="en-US" sz="1800" dirty="0"/>
              <a:t>in the central areas.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14F583-305B-48CC-B433-3F0BA8489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92" y="526166"/>
            <a:ext cx="4467225" cy="542925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18FF09-29D2-3FAA-3C8A-747E8879DF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072642F-E230-4348-BAAB-F39A1E637C46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294162-5E83-F1E7-DB22-AF01BEF04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8854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FDCF5-2A29-8C4E-3CE3-8FF7789B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82733"/>
          </a:xfrm>
        </p:spPr>
        <p:txBody>
          <a:bodyPr/>
          <a:lstStyle/>
          <a:p>
            <a:r>
              <a:rPr lang="de-DE" dirty="0" err="1"/>
              <a:t>Distinctive</a:t>
            </a:r>
            <a:r>
              <a:rPr lang="de-DE" dirty="0"/>
              <a:t> Features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Sorbian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A6CDE1-0411-41E3-2E41-77CD2CD0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218" y="1689155"/>
            <a:ext cx="5061336" cy="4322762"/>
          </a:xfrm>
        </p:spPr>
        <p:txBody>
          <a:bodyPr>
            <a:normAutofit/>
          </a:bodyPr>
          <a:lstStyle/>
          <a:p>
            <a:pPr lvl="3"/>
            <a:r>
              <a:rPr lang="de-DE" sz="1800" b="1" dirty="0" err="1">
                <a:solidFill>
                  <a:schemeClr val="accent1"/>
                </a:solidFill>
              </a:rPr>
              <a:t>Phonology</a:t>
            </a:r>
            <a:r>
              <a:rPr lang="de-DE" sz="1800" b="1" dirty="0">
                <a:solidFill>
                  <a:schemeClr val="accent1"/>
                </a:solidFill>
              </a:rPr>
              <a:t>: </a:t>
            </a:r>
          </a:p>
          <a:p>
            <a:pPr lvl="4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consonant clusters, 3,4 consonants in row</a:t>
            </a:r>
          </a:p>
          <a:p>
            <a:pPr lvl="4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palatalization</a:t>
            </a:r>
          </a:p>
          <a:p>
            <a:pPr lvl="4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distinctive vowel sounds, reduction in Lower Sorbian and length in Upper Sorbian</a:t>
            </a:r>
          </a:p>
          <a:p>
            <a:pPr lvl="3">
              <a:lnSpc>
                <a:spcPct val="100000"/>
              </a:lnSpc>
              <a:spcBef>
                <a:spcPts val="1200"/>
              </a:spcBef>
            </a:pPr>
            <a:endParaRPr lang="en-US" sz="1800" dirty="0"/>
          </a:p>
          <a:p>
            <a:pPr lvl="3"/>
            <a:r>
              <a:rPr lang="en-US" sz="1800" b="1" dirty="0">
                <a:solidFill>
                  <a:schemeClr val="accent1"/>
                </a:solidFill>
              </a:rPr>
              <a:t>Morphology: </a:t>
            </a:r>
          </a:p>
          <a:p>
            <a:pPr lvl="4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dual number (also present in Slovenian)</a:t>
            </a:r>
          </a:p>
          <a:p>
            <a:pPr lvl="4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inflectional complexity </a:t>
            </a:r>
            <a:br>
              <a:rPr lang="en-US" sz="1800" dirty="0"/>
            </a:br>
            <a:r>
              <a:rPr lang="en-US" sz="1800" dirty="0"/>
              <a:t>(6 + </a:t>
            </a:r>
            <a:r>
              <a:rPr lang="en-US" sz="1800" dirty="0" err="1"/>
              <a:t>Vocativ</a:t>
            </a:r>
            <a:r>
              <a:rPr lang="en-US" sz="1800" dirty="0"/>
              <a:t> in Upper Sorbian)</a:t>
            </a:r>
          </a:p>
          <a:p>
            <a:pPr lvl="3"/>
            <a:endParaRPr lang="de-DE" sz="1800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D28AA9B-095B-E099-A454-CD4C36597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170376"/>
              </p:ext>
            </p:extLst>
          </p:nvPr>
        </p:nvGraphicFramePr>
        <p:xfrm>
          <a:off x="5883334" y="1182485"/>
          <a:ext cx="5682965" cy="449303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405634">
                  <a:extLst>
                    <a:ext uri="{9D8B030D-6E8A-4147-A177-3AD203B41FA5}">
                      <a16:colId xmlns:a16="http://schemas.microsoft.com/office/drawing/2014/main" val="519490766"/>
                    </a:ext>
                  </a:extLst>
                </a:gridCol>
                <a:gridCol w="1425777">
                  <a:extLst>
                    <a:ext uri="{9D8B030D-6E8A-4147-A177-3AD203B41FA5}">
                      <a16:colId xmlns:a16="http://schemas.microsoft.com/office/drawing/2014/main" val="1914171656"/>
                    </a:ext>
                  </a:extLst>
                </a:gridCol>
                <a:gridCol w="1425777">
                  <a:extLst>
                    <a:ext uri="{9D8B030D-6E8A-4147-A177-3AD203B41FA5}">
                      <a16:colId xmlns:a16="http://schemas.microsoft.com/office/drawing/2014/main" val="3040853315"/>
                    </a:ext>
                  </a:extLst>
                </a:gridCol>
                <a:gridCol w="1425777">
                  <a:extLst>
                    <a:ext uri="{9D8B030D-6E8A-4147-A177-3AD203B41FA5}">
                      <a16:colId xmlns:a16="http://schemas.microsoft.com/office/drawing/2014/main" val="1767493653"/>
                    </a:ext>
                  </a:extLst>
                </a:gridCol>
              </a:tblGrid>
              <a:tr h="439190">
                <a:tc>
                  <a:txBody>
                    <a:bodyPr/>
                    <a:lstStyle/>
                    <a:p>
                      <a:pPr algn="ctr" fontAlgn="b"/>
                      <a:endParaRPr lang="de-D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1" dirty="0" err="1">
                          <a:effectLst/>
                        </a:rPr>
                        <a:t>Sg</a:t>
                      </a:r>
                      <a:endParaRPr lang="de-DE" sz="16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1" dirty="0">
                          <a:effectLst/>
                        </a:rPr>
                        <a:t>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1" dirty="0" err="1">
                          <a:effectLst/>
                        </a:rPr>
                        <a:t>Pl</a:t>
                      </a:r>
                      <a:endParaRPr lang="de-DE" sz="16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01119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b="1" dirty="0">
                          <a:effectLst/>
                        </a:rPr>
                        <a:t>Nominativ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b="1" dirty="0" err="1">
                          <a:effectLst/>
                        </a:rPr>
                        <a:t>Běłohród</a:t>
                      </a:r>
                      <a:endParaRPr lang="de-DE" sz="16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dirty="0" err="1">
                          <a:effectLst/>
                        </a:rPr>
                        <a:t>Běłohrodaj</a:t>
                      </a:r>
                      <a:endParaRPr lang="de-D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>
                          <a:effectLst/>
                        </a:rPr>
                        <a:t>Běłohrody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46285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b="1" dirty="0">
                          <a:effectLst/>
                        </a:rPr>
                        <a:t>Genitiv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>
                          <a:effectLst/>
                        </a:rPr>
                        <a:t>Běłohroda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dirty="0" err="1">
                          <a:effectLst/>
                        </a:rPr>
                        <a:t>Běłohrodow</a:t>
                      </a:r>
                      <a:endParaRPr lang="de-D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>
                          <a:effectLst/>
                        </a:rPr>
                        <a:t>Běłohrodow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77379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b="1" dirty="0">
                          <a:effectLst/>
                        </a:rPr>
                        <a:t>Dativ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>
                          <a:effectLst/>
                        </a:rPr>
                        <a:t>Běłohrodej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dirty="0" err="1">
                          <a:effectLst/>
                        </a:rPr>
                        <a:t>Běłohrodomaj</a:t>
                      </a:r>
                      <a:endParaRPr lang="de-D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>
                          <a:effectLst/>
                        </a:rPr>
                        <a:t>Běłohrodam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80973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b="1" dirty="0" err="1">
                          <a:effectLst/>
                        </a:rPr>
                        <a:t>Accusativ</a:t>
                      </a:r>
                      <a:endParaRPr lang="de-DE" sz="16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>
                          <a:effectLst/>
                        </a:rPr>
                        <a:t>Běłohród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dirty="0" err="1">
                          <a:effectLst/>
                        </a:rPr>
                        <a:t>Běłohrodaj</a:t>
                      </a:r>
                      <a:endParaRPr lang="de-D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dirty="0" err="1">
                          <a:effectLst/>
                        </a:rPr>
                        <a:t>Běłohrody</a:t>
                      </a:r>
                      <a:endParaRPr lang="de-DE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31940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b="1" dirty="0">
                          <a:effectLst/>
                        </a:rPr>
                        <a:t>Instrumental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>
                          <a:effectLst/>
                        </a:rPr>
                        <a:t>Běłohrodom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>
                          <a:effectLst/>
                        </a:rPr>
                        <a:t>Běłohrodomaj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dirty="0" err="1">
                          <a:effectLst/>
                        </a:rPr>
                        <a:t>Běłohrodami</a:t>
                      </a:r>
                      <a:endParaRPr lang="de-DE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6929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b="1" dirty="0" err="1">
                          <a:effectLst/>
                        </a:rPr>
                        <a:t>Locativ</a:t>
                      </a:r>
                      <a:endParaRPr lang="de-DE" sz="16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>
                          <a:effectLst/>
                        </a:rPr>
                        <a:t>Běłohrodźe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>
                          <a:effectLst/>
                        </a:rPr>
                        <a:t>Běłohrodomaj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dirty="0" err="1">
                          <a:effectLst/>
                        </a:rPr>
                        <a:t>Běłohrodach</a:t>
                      </a:r>
                      <a:endParaRPr lang="de-DE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13625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b="1" dirty="0" err="1">
                          <a:effectLst/>
                        </a:rPr>
                        <a:t>Vocativ</a:t>
                      </a:r>
                      <a:r>
                        <a:rPr lang="de-DE" sz="1600" b="1" dirty="0">
                          <a:effectLst/>
                        </a:rPr>
                        <a:t> (HSB)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>
                          <a:effectLst/>
                        </a:rPr>
                        <a:t>Běłohrodo</a:t>
                      </a:r>
                      <a:br>
                        <a:rPr lang="de-DE" sz="1600">
                          <a:effectLst/>
                        </a:rPr>
                      </a:br>
                      <a:r>
                        <a:rPr lang="de-DE" sz="1600">
                          <a:effectLst/>
                        </a:rPr>
                        <a:t>Běłohrodźe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dirty="0" err="1">
                          <a:effectLst/>
                        </a:rPr>
                        <a:t>Běłohrodaj</a:t>
                      </a:r>
                      <a:endParaRPr lang="de-DE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600" dirty="0" err="1">
                          <a:effectLst/>
                        </a:rPr>
                        <a:t>Běłohrody</a:t>
                      </a:r>
                      <a:endParaRPr lang="de-DE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494024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4C4C0EAC-CDF6-A0E4-6BEA-60F1DBEBE797}"/>
              </a:ext>
            </a:extLst>
          </p:cNvPr>
          <p:cNvSpPr txBox="1"/>
          <p:nvPr/>
        </p:nvSpPr>
        <p:spPr>
          <a:xfrm>
            <a:off x="7441323" y="5765696"/>
            <a:ext cx="44774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https://soblexx.de/?cmd=morphgen_show.flextab&amp;p_slkey=v1.belohrod1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AC083C-F5F3-568D-B800-2C54A1E5E1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1E89D7-710A-4F62-B3D0-64FF4C2F0D70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45E7242-20E1-EE97-BAC6-B7E8836F1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599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4253F-FB0A-70E5-CF53-397CE2B6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82733"/>
          </a:xfrm>
        </p:spPr>
        <p:txBody>
          <a:bodyPr/>
          <a:lstStyle/>
          <a:p>
            <a:r>
              <a:rPr lang="de-DE" dirty="0" err="1"/>
              <a:t>Distinctive</a:t>
            </a:r>
            <a:r>
              <a:rPr lang="de-DE" dirty="0"/>
              <a:t> Features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Sorbian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A3190A-8A14-B6E5-312D-DD40D92A6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26397"/>
            <a:ext cx="5999217" cy="4462760"/>
          </a:xfrm>
        </p:spPr>
        <p:txBody>
          <a:bodyPr/>
          <a:lstStyle/>
          <a:p>
            <a:pPr lvl="3"/>
            <a:r>
              <a:rPr lang="en-US" sz="1800" b="1" dirty="0">
                <a:solidFill>
                  <a:schemeClr val="accent1"/>
                </a:solidFill>
              </a:rPr>
              <a:t>Lexical Distinctions: </a:t>
            </a:r>
          </a:p>
          <a:p>
            <a:pPr lvl="4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German borrowings (!)</a:t>
            </a:r>
          </a:p>
          <a:p>
            <a:pPr lvl="5">
              <a:lnSpc>
                <a:spcPct val="100000"/>
              </a:lnSpc>
              <a:spcBef>
                <a:spcPts val="1200"/>
              </a:spcBef>
            </a:pPr>
            <a:r>
              <a:rPr lang="en-US" sz="2000" b="1" dirty="0" err="1">
                <a:solidFill>
                  <a:schemeClr val="tx2"/>
                </a:solidFill>
              </a:rPr>
              <a:t>Müllerom</a:t>
            </a:r>
            <a:r>
              <a:rPr lang="en-US" sz="2000" b="1" dirty="0">
                <a:solidFill>
                  <a:schemeClr val="tx2"/>
                </a:solidFill>
              </a:rPr>
              <a:t>, </a:t>
            </a:r>
            <a:r>
              <a:rPr lang="en-US" sz="2000" b="1" dirty="0" err="1">
                <a:solidFill>
                  <a:schemeClr val="tx2"/>
                </a:solidFill>
              </a:rPr>
              <a:t>Röhrscheidtoweje</a:t>
            </a:r>
            <a:r>
              <a:rPr lang="en-US" sz="2000" b="1" dirty="0">
                <a:solidFill>
                  <a:schemeClr val="tx2"/>
                </a:solidFill>
              </a:rPr>
              <a:t>, </a:t>
            </a:r>
            <a:r>
              <a:rPr lang="en-US" sz="2000" b="1" dirty="0" err="1">
                <a:solidFill>
                  <a:schemeClr val="tx2"/>
                </a:solidFill>
              </a:rPr>
              <a:t>Schörnerowych</a:t>
            </a:r>
            <a:endParaRPr lang="en-US" sz="2000" b="1" dirty="0">
              <a:solidFill>
                <a:schemeClr val="tx2"/>
              </a:solidFill>
            </a:endParaRPr>
          </a:p>
          <a:p>
            <a:pPr lvl="4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Dialectal variations</a:t>
            </a:r>
          </a:p>
          <a:p>
            <a:pPr marL="0" lvl="3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2000" dirty="0"/>
          </a:p>
          <a:p>
            <a:pPr lvl="3"/>
            <a:r>
              <a:rPr lang="en-US" sz="1800" b="1" dirty="0">
                <a:solidFill>
                  <a:schemeClr val="accent1"/>
                </a:solidFill>
              </a:rPr>
              <a:t>Writing system – LATIN: </a:t>
            </a:r>
          </a:p>
          <a:p>
            <a:pPr lvl="5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Č, Š, Ž, </a:t>
            </a:r>
            <a:r>
              <a:rPr lang="de-DE" sz="2000" dirty="0"/>
              <a:t>DŹ, </a:t>
            </a:r>
            <a:r>
              <a:rPr lang="en-US" sz="2000" dirty="0"/>
              <a:t>Ł, Ř in Upper Sorbian </a:t>
            </a:r>
          </a:p>
          <a:p>
            <a:pPr lvl="5">
              <a:lnSpc>
                <a:spcPct val="100000"/>
              </a:lnSpc>
              <a:spcBef>
                <a:spcPts val="1200"/>
              </a:spcBef>
            </a:pPr>
            <a:r>
              <a:rPr lang="de-DE" sz="2000" dirty="0"/>
              <a:t>Ś</a:t>
            </a:r>
            <a:r>
              <a:rPr lang="en-US" sz="2000" dirty="0"/>
              <a:t>, </a:t>
            </a:r>
            <a:r>
              <a:rPr lang="de-DE" sz="2000" dirty="0"/>
              <a:t>Ź, and Ŕ  in Lower </a:t>
            </a:r>
            <a:r>
              <a:rPr lang="de-DE" sz="2000" dirty="0" err="1"/>
              <a:t>Sorbian</a:t>
            </a:r>
            <a:endParaRPr lang="de-DE" sz="2000" dirty="0"/>
          </a:p>
          <a:p>
            <a:pPr lvl="5">
              <a:lnSpc>
                <a:spcPct val="100000"/>
              </a:lnSpc>
              <a:spcBef>
                <a:spcPts val="1200"/>
              </a:spcBef>
            </a:pPr>
            <a:r>
              <a:rPr lang="de-DE" sz="2000" dirty="0" err="1"/>
              <a:t>Digraphs</a:t>
            </a:r>
            <a:r>
              <a:rPr lang="de-DE" sz="2000" dirty="0"/>
              <a:t>: </a:t>
            </a:r>
            <a:r>
              <a:rPr lang="de-DE" sz="2000" dirty="0" err="1"/>
              <a:t>Ch</a:t>
            </a:r>
            <a:r>
              <a:rPr lang="de-DE" sz="2000" dirty="0"/>
              <a:t> and DŹ</a:t>
            </a:r>
          </a:p>
          <a:p>
            <a:pPr lvl="5">
              <a:lnSpc>
                <a:spcPct val="100000"/>
              </a:lnSpc>
              <a:spcBef>
                <a:spcPts val="1200"/>
              </a:spcBef>
            </a:pPr>
            <a:r>
              <a:rPr lang="de-DE" sz="2000" dirty="0"/>
              <a:t>and Q, V, and X </a:t>
            </a:r>
            <a:r>
              <a:rPr lang="de-DE" sz="2000" dirty="0" err="1"/>
              <a:t>used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foreign</a:t>
            </a:r>
            <a:r>
              <a:rPr lang="de-DE" sz="2000" dirty="0"/>
              <a:t> </a:t>
            </a:r>
            <a:r>
              <a:rPr lang="de-DE" sz="2000" dirty="0" err="1"/>
              <a:t>words</a:t>
            </a:r>
            <a:endParaRPr lang="de-DE" sz="20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188E5EF-87B9-695B-F3C6-EB9D2EF3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92" y="106936"/>
            <a:ext cx="4541452" cy="578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D72E68-8394-C9B2-A7CD-E60F3130F927}"/>
              </a:ext>
            </a:extLst>
          </p:cNvPr>
          <p:cNvSpPr txBox="1"/>
          <p:nvPr/>
        </p:nvSpPr>
        <p:spPr>
          <a:xfrm>
            <a:off x="7559863" y="5778467"/>
            <a:ext cx="4201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 err="1"/>
              <a:t>NordNordWest</a:t>
            </a:r>
            <a:r>
              <a:rPr lang="de-DE" sz="800" dirty="0"/>
              <a:t>/Wikipedia, </a:t>
            </a:r>
            <a:r>
              <a:rPr lang="de-DE" sz="800" dirty="0">
                <a:hlinkClick r:id="rId3"/>
              </a:rPr>
              <a:t>https://de.m.wikipedia.org/wiki/Datei:Sorbische_Dialekte-hsb.png</a:t>
            </a:r>
            <a:endParaRPr lang="de-DE" sz="800" dirty="0"/>
          </a:p>
          <a:p>
            <a:r>
              <a:rPr lang="de-DE" sz="800" dirty="0"/>
              <a:t>https://creativecommons.org/licenses/by-sa/3.0/de/legalcode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6795A4-FF70-8CDE-DC7F-D0814B5994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7BEE91-8884-4B4F-8AD8-F9A47AC13DF2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DCC66-FFD1-6476-3D91-EFB8721A4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7931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C9C57-DC24-6173-3CA2-55ED035D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82733"/>
          </a:xfrm>
        </p:spPr>
        <p:txBody>
          <a:bodyPr/>
          <a:lstStyle/>
          <a:p>
            <a:r>
              <a:rPr lang="de-DE" dirty="0" err="1"/>
              <a:t>Dfferences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Sorbian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1005712-6FBC-9F54-249A-3CAF2EF3F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300" y="1912621"/>
            <a:ext cx="10944225" cy="4116527"/>
          </a:xfrm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9B83F3FB-7C17-D4B5-95D8-38393E3BE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229670"/>
              </p:ext>
            </p:extLst>
          </p:nvPr>
        </p:nvGraphicFramePr>
        <p:xfrm>
          <a:off x="622299" y="1440627"/>
          <a:ext cx="10944000" cy="3962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494722">
                  <a:extLst>
                    <a:ext uri="{9D8B030D-6E8A-4147-A177-3AD203B41FA5}">
                      <a16:colId xmlns:a16="http://schemas.microsoft.com/office/drawing/2014/main" val="216436252"/>
                    </a:ext>
                  </a:extLst>
                </a:gridCol>
                <a:gridCol w="5449278">
                  <a:extLst>
                    <a:ext uri="{9D8B030D-6E8A-4147-A177-3AD203B41FA5}">
                      <a16:colId xmlns:a16="http://schemas.microsoft.com/office/drawing/2014/main" val="2823871536"/>
                    </a:ext>
                  </a:extLst>
                </a:gridCol>
              </a:tblGrid>
              <a:tr h="346841"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Upper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Sorbian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  <a:latin typeface="+mj-lt"/>
                        </a:rPr>
                        <a:t>Lower </a:t>
                      </a:r>
                      <a:r>
                        <a:rPr lang="de-DE" sz="2000" u="none" strike="noStrike" dirty="0" err="1">
                          <a:effectLst/>
                          <a:latin typeface="+mj-lt"/>
                        </a:rPr>
                        <a:t>Sorbian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74378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3B33F6-3764-E3B2-FE9C-2E9C23E222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D04FCD-99DB-428A-AA90-E7C68A955933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8D162B-4AAE-02FB-8745-52324A697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4957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F9E75-527F-5DCB-7E8D-91947D41E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725199"/>
          </a:xfrm>
        </p:spPr>
        <p:txBody>
          <a:bodyPr/>
          <a:lstStyle/>
          <a:p>
            <a:r>
              <a:rPr lang="en-US" dirty="0"/>
              <a:t>Preserving Language Heritage through Speech Technology</a:t>
            </a:r>
            <a:br>
              <a:rPr lang="en-US" dirty="0"/>
            </a:br>
            <a:r>
              <a:rPr lang="en-US" sz="2000" dirty="0">
                <a:latin typeface="Frutiger LT Com 45 Light" panose="020B0303030504020204" pitchFamily="34" charset="0"/>
              </a:rPr>
              <a:t>Automatic transcriptions</a:t>
            </a:r>
            <a:endParaRPr lang="de-DE" sz="2000" dirty="0">
              <a:latin typeface="Frutiger LT Com 45 Light" panose="020B0303030504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DA2D13-A527-C968-71AA-6A8C11FF5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570038"/>
            <a:ext cx="10944000" cy="4462760"/>
          </a:xfrm>
        </p:spPr>
        <p:txBody>
          <a:bodyPr/>
          <a:lstStyle/>
          <a:p>
            <a:pPr lvl="3"/>
            <a:r>
              <a:rPr lang="en-US" sz="1800" b="1" dirty="0">
                <a:solidFill>
                  <a:schemeClr val="accent1"/>
                </a:solidFill>
              </a:rPr>
              <a:t>Automatic transcription of church sermons in Upper Sorbian</a:t>
            </a:r>
          </a:p>
          <a:p>
            <a:pPr lvl="4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Restricted language domain</a:t>
            </a:r>
          </a:p>
          <a:p>
            <a:pPr lvl="4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Adverse acoustic environment</a:t>
            </a:r>
          </a:p>
          <a:p>
            <a:pPr lvl="5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Renovation of the church</a:t>
            </a:r>
          </a:p>
          <a:p>
            <a:pPr lvl="4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Silence / Music / Speech / Songs</a:t>
            </a:r>
          </a:p>
          <a:p>
            <a:pPr lvl="4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Sermon ordered into:</a:t>
            </a:r>
          </a:p>
          <a:p>
            <a:pPr lvl="5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Religious text readings</a:t>
            </a:r>
          </a:p>
          <a:p>
            <a:pPr lvl="5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Preaching</a:t>
            </a:r>
          </a:p>
          <a:p>
            <a:pPr lvl="5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Eucharist</a:t>
            </a:r>
          </a:p>
          <a:p>
            <a:pPr lvl="5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Announcements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7E81B9-4D42-DA61-EA09-95AD8EF6D434}"/>
              </a:ext>
            </a:extLst>
          </p:cNvPr>
          <p:cNvSpPr txBox="1"/>
          <p:nvPr/>
        </p:nvSpPr>
        <p:spPr>
          <a:xfrm>
            <a:off x="5875282" y="5735217"/>
            <a:ext cx="5818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Channel: https://www.youtube.com/@chroscancyrkej</a:t>
            </a:r>
          </a:p>
        </p:txBody>
      </p:sp>
      <p:pic>
        <p:nvPicPr>
          <p:cNvPr id="5" name="Grafik 4">
            <a:hlinkClick r:id="rId2"/>
            <a:extLst>
              <a:ext uri="{FF2B5EF4-FFF2-40B4-BE49-F238E27FC236}">
                <a16:creationId xmlns:a16="http://schemas.microsoft.com/office/drawing/2014/main" id="{BF2B798C-024B-9A3C-F14D-B5ECE3C5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242" y="2011121"/>
            <a:ext cx="6493058" cy="3652345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041DDB-FEB6-3E88-04F6-8927A1BD2A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46FCF0-FF6C-4A9B-8A72-3A89191F49D2}" type="datetime1">
              <a:rPr lang="de-DE" noProof="0" smtClean="0"/>
              <a:t>18.11.2024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2807A7-3798-57F7-E220-D70E57D6D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© Fraunhofer IKTS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52830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raunhofer_Master_16-9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DEE5"/>
        </a:solidFill>
        <a:ln w="9525">
          <a:noFill/>
        </a:ln>
      </a:spPr>
      <a:bodyPr lIns="108000" tIns="108000" rIns="108000" bIns="108000" rtlCol="0" anchor="ctr"/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 smtClean="0"/>
        </a:defPPr>
      </a:lstStyle>
    </a:txDef>
  </a:objectDefaults>
  <a:extraClrSchemeLst/>
  <a:custClrLst>
    <a:custClr>
      <a:srgbClr val="179C7D"/>
    </a:custClr>
    <a:custClr>
      <a:srgbClr val="005B7F"/>
    </a:custClr>
    <a:custClr>
      <a:srgbClr val="A6BBC8"/>
    </a:custClr>
    <a:custClr>
      <a:srgbClr val="F58220"/>
    </a:custClr>
    <a:custClr>
      <a:srgbClr val="FFFFFF"/>
    </a:custClr>
    <a:custClr>
      <a:srgbClr val="337C99"/>
    </a:custClr>
    <a:custClr>
      <a:srgbClr val="669DB2"/>
    </a:custClr>
    <a:custClr>
      <a:srgbClr val="99BDCC"/>
    </a:custClr>
    <a:custClr>
      <a:srgbClr val="CCDEE5"/>
    </a:custClr>
    <a:custClr>
      <a:srgbClr val="E5EEF2"/>
    </a:custClr>
    <a:custClr>
      <a:srgbClr val="1C3F52"/>
    </a:custClr>
    <a:custClr>
      <a:srgbClr val="D3C7AE"/>
    </a:custClr>
    <a:custClr>
      <a:srgbClr val="008598"/>
    </a:custClr>
    <a:custClr>
      <a:srgbClr val="39C1CD"/>
    </a:custClr>
    <a:custClr>
      <a:srgbClr val="B2D235"/>
    </a:custClr>
    <a:custClr>
      <a:srgbClr val="FDB913"/>
    </a:custClr>
    <a:custClr>
      <a:srgbClr val="BB0056"/>
    </a:custClr>
    <a:custClr>
      <a:srgbClr val="7C154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Präsentation7" id="{14180148-20CF-4DA7-A721-921E466A1C22}" vid="{F8CF5006-811B-4D57-A7EB-E6DAF4B53F7A}"/>
    </a:ext>
  </a:extLst>
</a:theme>
</file>

<file path=ppt/theme/theme2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PP_190122_Fraunhofer_Master_16-9</Template>
  <TotalTime>0</TotalTime>
  <Words>1591</Words>
  <Application>Microsoft Office PowerPoint</Application>
  <PresentationFormat>Breitbild</PresentationFormat>
  <Paragraphs>309</Paragraphs>
  <Slides>19</Slides>
  <Notes>1</Notes>
  <HiddenSlides>3</HiddenSlides>
  <MMClips>20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9" baseType="lpstr">
      <vt:lpstr>Arial</vt:lpstr>
      <vt:lpstr>Calibri</vt:lpstr>
      <vt:lpstr>Frutiger 45 Light</vt:lpstr>
      <vt:lpstr>Frutiger LT Com 45 Light</vt:lpstr>
      <vt:lpstr>Frutiger LT Com 65 Bold</vt:lpstr>
      <vt:lpstr>Frutiger LT Com 75 Black</vt:lpstr>
      <vt:lpstr>Roboto</vt:lpstr>
      <vt:lpstr>Wingdings</vt:lpstr>
      <vt:lpstr>Fraunhofer_Master_16-9</vt:lpstr>
      <vt:lpstr>think-cell Folie</vt:lpstr>
      <vt:lpstr>PowerPoint-Präsentation</vt:lpstr>
      <vt:lpstr>Who are we?</vt:lpstr>
      <vt:lpstr>Who are the Sorbian People?</vt:lpstr>
      <vt:lpstr>PowerPoint-Präsentation</vt:lpstr>
      <vt:lpstr>What about Sorbian Languages?</vt:lpstr>
      <vt:lpstr>Distinctive Features of the Sorbian Languages</vt:lpstr>
      <vt:lpstr>Distinctive Features of the Sorbian Languages</vt:lpstr>
      <vt:lpstr>Dfferences between Sorbian Languages</vt:lpstr>
      <vt:lpstr>Preserving Language Heritage through Speech Technology Automatic transcriptions</vt:lpstr>
      <vt:lpstr>Preserving Language Heritage through Speech Technology SOrbian - German Machine TRAnslation - SOTRA</vt:lpstr>
      <vt:lpstr>Preserving Language Heritage through Speech Technology Live Translation - Europeada </vt:lpstr>
      <vt:lpstr>Preserving Language Heritage through Speech Technology Speech Synthesis</vt:lpstr>
      <vt:lpstr>Similarities with Serbian?</vt:lpstr>
      <vt:lpstr>Preserving Language Heritage Through Speech Technology:  The Case of Upper Sorbian – Part II</vt:lpstr>
      <vt:lpstr>PowerPoint-Präsentation</vt:lpstr>
      <vt:lpstr>PowerPoint-Präsentation</vt:lpstr>
      <vt:lpstr>Distinctive Features of the Sorbian Languages</vt:lpstr>
      <vt:lpstr>Distinctive Features of the Sorbian Languages</vt:lpstr>
      <vt:lpstr>Distinctive Features of the Sorbian Languages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Ballin, Annika</dc:creator>
  <cp:lastModifiedBy>Kraljevski, Ivan</cp:lastModifiedBy>
  <cp:revision>471</cp:revision>
  <dcterms:created xsi:type="dcterms:W3CDTF">2022-05-11T07:25:07Z</dcterms:created>
  <dcterms:modified xsi:type="dcterms:W3CDTF">2024-11-18T06:21:54Z</dcterms:modified>
</cp:coreProperties>
</file>